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23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2bbee5639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2bbee5639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2bbee5639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2bbee5639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2bbee5639a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2bbee5639a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2bbee5639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2bbee5639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2bbee5639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2bbee5639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2bbee5639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2bbee5639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2bbee5639a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2bbee5639a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/>
              <a:t>Digital “Legal Notices”</a:t>
            </a:r>
            <a:endParaRPr sz="5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Article 17 - Citizen’s Petition</a:t>
            </a:r>
            <a:endParaRPr sz="310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092250"/>
            <a:ext cx="8520600" cy="141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2880" b="1"/>
              <a:t>Providing Arlington with more Options for Satisfying </a:t>
            </a:r>
            <a:endParaRPr sz="2880" b="1"/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2880" b="1"/>
              <a:t>Mass Gen Law requirements	</a:t>
            </a:r>
            <a:endParaRPr sz="288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20"/>
              <a:t>What are Legal Notices?</a:t>
            </a:r>
            <a:endParaRPr sz="362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552300"/>
            <a:ext cx="8520600" cy="30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000"/>
              <a:t>Current Massachusetts (MGL) statutes require that various municipal actions related to elections, zoning, construction contracts, etc be widely published in the form of a </a:t>
            </a:r>
            <a:r>
              <a:rPr lang="en" sz="3000" i="1"/>
              <a:t>printed Legal Notice in a newspaper of general circulation</a:t>
            </a:r>
            <a:endParaRPr sz="3000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20"/>
              <a:t>How is Arlington affected?</a:t>
            </a:r>
            <a:endParaRPr sz="362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</a:t>
            </a:r>
            <a:r>
              <a:rPr lang="en" sz="2191"/>
              <a:t>he entities below currently, by statute,  publish Legal Notices in the </a:t>
            </a:r>
            <a:r>
              <a:rPr lang="en" sz="2191" i="1"/>
              <a:t>Advocate &amp; Star</a:t>
            </a:r>
            <a:r>
              <a:rPr lang="en" sz="2191"/>
              <a:t>, which is owned by Gatehouse Media/Gannett, and the closest newspaper of general circulation.</a:t>
            </a:r>
            <a:endParaRPr sz="2191"/>
          </a:p>
          <a:p>
            <a:pPr marL="457200" lvl="0" indent="-367785" algn="l" rtl="0">
              <a:spcBef>
                <a:spcPts val="1200"/>
              </a:spcBef>
              <a:spcAft>
                <a:spcPts val="0"/>
              </a:spcAft>
              <a:buSzPts val="2192"/>
              <a:buChar char="❏"/>
            </a:pPr>
            <a:r>
              <a:rPr lang="en" sz="2191"/>
              <a:t>Select Board</a:t>
            </a:r>
            <a:endParaRPr sz="2191"/>
          </a:p>
          <a:p>
            <a:pPr marL="457200" lvl="0" indent="-367785" algn="l" rtl="0">
              <a:spcBef>
                <a:spcPts val="0"/>
              </a:spcBef>
              <a:spcAft>
                <a:spcPts val="0"/>
              </a:spcAft>
              <a:buSzPts val="2192"/>
              <a:buChar char="❏"/>
            </a:pPr>
            <a:r>
              <a:rPr lang="en" sz="2191"/>
              <a:t>Town Clerk</a:t>
            </a:r>
            <a:endParaRPr sz="2191"/>
          </a:p>
          <a:p>
            <a:pPr marL="457200" lvl="0" indent="-367785" algn="l" rtl="0">
              <a:spcBef>
                <a:spcPts val="0"/>
              </a:spcBef>
              <a:spcAft>
                <a:spcPts val="0"/>
              </a:spcAft>
              <a:buSzPts val="2192"/>
              <a:buChar char="❏"/>
            </a:pPr>
            <a:r>
              <a:rPr lang="en" sz="2191"/>
              <a:t>Dept of Public Works</a:t>
            </a:r>
            <a:endParaRPr sz="2191"/>
          </a:p>
          <a:p>
            <a:pPr marL="457200" lvl="0" indent="-367785" algn="l" rtl="0">
              <a:spcBef>
                <a:spcPts val="0"/>
              </a:spcBef>
              <a:spcAft>
                <a:spcPts val="0"/>
              </a:spcAft>
              <a:buSzPts val="2192"/>
              <a:buChar char="❏"/>
            </a:pPr>
            <a:r>
              <a:rPr lang="en" sz="2191"/>
              <a:t>Dept of Community Dev and Planning</a:t>
            </a:r>
            <a:endParaRPr sz="2191"/>
          </a:p>
          <a:p>
            <a:pPr marL="457200" lvl="0" indent="-367785" algn="l" rtl="0">
              <a:spcBef>
                <a:spcPts val="0"/>
              </a:spcBef>
              <a:spcAft>
                <a:spcPts val="0"/>
              </a:spcAft>
              <a:buSzPts val="2192"/>
              <a:buChar char="❏"/>
            </a:pPr>
            <a:r>
              <a:rPr lang="en" sz="2191"/>
              <a:t>Arlington Public Schools</a:t>
            </a:r>
            <a:endParaRPr sz="219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920"/>
              <a:t>Actions by Gannett in 2022 regarding MA weeklies	</a:t>
            </a:r>
            <a:endParaRPr sz="2920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457200" lvl="0" indent="-35664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en" sz="8065"/>
              <a:t>According to WBUR reporting in March 2022, Gannett announced the termination of print editions of 19 Massachusetts local newspapers.</a:t>
            </a:r>
            <a:endParaRPr sz="8065"/>
          </a:p>
          <a:p>
            <a:pPr marL="457200" lvl="0" indent="-35664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en" sz="8065"/>
              <a:t>The </a:t>
            </a:r>
            <a:r>
              <a:rPr lang="en" sz="8065" i="1"/>
              <a:t>Bedford Minuteman</a:t>
            </a:r>
            <a:r>
              <a:rPr lang="en" sz="8065"/>
              <a:t> was one of these 19. The </a:t>
            </a:r>
            <a:r>
              <a:rPr lang="en" sz="8065" i="1"/>
              <a:t>Lowell Sun</a:t>
            </a:r>
            <a:r>
              <a:rPr lang="en" sz="8065"/>
              <a:t> became the town’s newspaper of general circulation and the recipient of its Legal Notices, at a much higher cost to the town.. Bedford is also seeking permission for digital alternatives this year through legislative action.</a:t>
            </a:r>
            <a:endParaRPr sz="8065"/>
          </a:p>
          <a:p>
            <a:pPr marL="457200" lvl="0" indent="-35664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en" sz="8065"/>
              <a:t>In the same Gannett announcement, 9 other local print editions, including the </a:t>
            </a:r>
            <a:r>
              <a:rPr lang="en" sz="8065" i="1"/>
              <a:t>Arlington Advocate</a:t>
            </a:r>
            <a:r>
              <a:rPr lang="en" sz="8065"/>
              <a:t> and the </a:t>
            </a:r>
            <a:r>
              <a:rPr lang="en" sz="8065" i="1"/>
              <a:t>WInchester Star</a:t>
            </a:r>
            <a:r>
              <a:rPr lang="en" sz="8065"/>
              <a:t>, were merged into 4 locals. </a:t>
            </a:r>
            <a:endParaRPr sz="8065"/>
          </a:p>
          <a:p>
            <a:pPr marL="457200" lvl="0" indent="-35664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en" sz="8065"/>
              <a:t>The trend by Gannett regarding local weeklies is bound to continue.</a:t>
            </a:r>
            <a:endParaRPr sz="8065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22"/>
              <a:t>What are the hard costs?</a:t>
            </a:r>
            <a:endParaRPr sz="4022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❏"/>
            </a:pPr>
            <a:r>
              <a:rPr lang="en" sz="2100"/>
              <a:t>A typical placement in the </a:t>
            </a:r>
            <a:r>
              <a:rPr lang="en" sz="2100" i="1"/>
              <a:t>Advocate</a:t>
            </a:r>
            <a:r>
              <a:rPr lang="en" sz="2100"/>
              <a:t> costs $190 in 2022.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❏"/>
            </a:pPr>
            <a:r>
              <a:rPr lang="en" sz="2100"/>
              <a:t>If Gannett pulled the Advocate &amp; Star out of print circulation, Arlington would be required to place legal ads in either the Boston Globe or Boston Herald? 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❏"/>
            </a:pPr>
            <a:r>
              <a:rPr lang="en" sz="2100"/>
              <a:t>Presently, a typical-sized placement in the Globe costs more than $900.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❏"/>
            </a:pPr>
            <a:r>
              <a:rPr lang="en" sz="2100"/>
              <a:t>With a possible four-fold increase in the cost of Legal Notices on the horizon, Arlington’s annual cost for Legal Notice publication could increase from around $10,000 to in excess of $40,000</a:t>
            </a:r>
            <a:endParaRPr sz="2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20"/>
              <a:t>What are the soft costs?</a:t>
            </a:r>
            <a:endParaRPr sz="3620"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❏"/>
            </a:pPr>
            <a:r>
              <a:rPr lang="en" sz="2900"/>
              <a:t>Fewer and fewer Arlington residents subscribe to the weekly </a:t>
            </a:r>
            <a:r>
              <a:rPr lang="en" sz="2900" i="1"/>
              <a:t>Advocate &amp; Star</a:t>
            </a:r>
            <a:r>
              <a:rPr lang="en" sz="2900"/>
              <a:t>.</a:t>
            </a:r>
            <a:endParaRPr sz="2900"/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❏"/>
            </a:pPr>
            <a:r>
              <a:rPr lang="en" sz="2900"/>
              <a:t>Local-interest Legal Notices are not being seen by the people who should be seeing them.</a:t>
            </a:r>
            <a:endParaRPr sz="2900"/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❏"/>
            </a:pPr>
            <a:r>
              <a:rPr lang="en" sz="2900"/>
              <a:t>Deteriorates our local democratic processes.</a:t>
            </a:r>
            <a:endParaRPr sz="29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20"/>
              <a:t>Article 17 proposed solutions</a:t>
            </a:r>
            <a:endParaRPr sz="3620"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37" i="1"/>
              <a:t>A Home Rule petition to the MA General Court to “Allow the Town to satisfy the MA General Court regarding Legal Notices by authorizing the Select Board to choose t</a:t>
            </a:r>
            <a:r>
              <a:rPr lang="en" sz="2837" b="1" i="1"/>
              <a:t>wo of five possible methods </a:t>
            </a:r>
            <a:r>
              <a:rPr lang="en" sz="2837" i="1"/>
              <a:t>for publishing Legal Notices.”</a:t>
            </a:r>
            <a:r>
              <a:rPr lang="en" sz="2837"/>
              <a:t>The choices will be:</a:t>
            </a:r>
            <a:endParaRPr sz="2837"/>
          </a:p>
          <a:p>
            <a:pPr marL="457200" lvl="0" indent="-333506" algn="l" rtl="0">
              <a:spcBef>
                <a:spcPts val="1200"/>
              </a:spcBef>
              <a:spcAft>
                <a:spcPts val="0"/>
              </a:spcAft>
              <a:buSzPct val="100000"/>
              <a:buChar char="❏"/>
            </a:pPr>
            <a:r>
              <a:rPr lang="en" sz="2643"/>
              <a:t>A newspaper of local or general circulation’s print edition</a:t>
            </a:r>
            <a:endParaRPr sz="2643"/>
          </a:p>
          <a:p>
            <a:pPr marL="457200" lvl="0" indent="-333506" algn="l" rtl="0"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en" sz="2643"/>
              <a:t>A newspaper’s website</a:t>
            </a:r>
            <a:endParaRPr sz="2643"/>
          </a:p>
          <a:p>
            <a:pPr marL="457200" lvl="0" indent="-333506" algn="l" rtl="0"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en" sz="2643"/>
              <a:t>Websites reporting local news or opinion which satisfy all criteria for digital publication set forth in  G.L. c.4 section 13b</a:t>
            </a:r>
            <a:endParaRPr sz="2643"/>
          </a:p>
          <a:p>
            <a:pPr marL="457200" lvl="0" indent="-333506" algn="l" rtl="0"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en" sz="2643"/>
              <a:t>A statewide website that may be maintained as a repository for such notices</a:t>
            </a:r>
            <a:endParaRPr sz="2643"/>
          </a:p>
          <a:p>
            <a:pPr marL="457200" lvl="0" indent="-333506" algn="l" rtl="0"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en" sz="2643"/>
              <a:t>A town-wide website that may be maintained as a repository for such notices</a:t>
            </a:r>
            <a:endParaRPr sz="2643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Application>Microsoft Office PowerPoint</Application>
  <PresentationFormat>On-screen Show (16:9)</PresentationFormat>
  <Paragraphs>34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Digital “Legal Notices” Article 17 - Citizen’s Petition</vt:lpstr>
      <vt:lpstr>What are Legal Notices?</vt:lpstr>
      <vt:lpstr>How is Arlington affected?</vt:lpstr>
      <vt:lpstr>Actions by Gannett in 2022 regarding MA weeklies </vt:lpstr>
      <vt:lpstr>What are the hard costs? </vt:lpstr>
      <vt:lpstr>What are the soft costs?</vt:lpstr>
      <vt:lpstr>Article 17 proposed solutions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“Legal Notices” Article 17 - Citizen’s Petition</dc:title>
  <dc:creator>Juli Brazile</dc:creator>
  <cp:lastModifiedBy>Juli Brazile</cp:lastModifiedBy>
  <cp:revision>1</cp:revision>
  <dcterms:modified xsi:type="dcterms:W3CDTF">2023-04-26T16:55:29Z</dcterms:modified>
</cp:coreProperties>
</file>