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6" r:id="rId2"/>
    <p:sldId id="279" r:id="rId3"/>
    <p:sldId id="274" r:id="rId4"/>
    <p:sldId id="277" r:id="rId5"/>
    <p:sldId id="275" r:id="rId6"/>
    <p:sldId id="278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68" autoAdjust="0"/>
    <p:restoredTop sz="89211" autoAdjust="0"/>
  </p:normalViewPr>
  <p:slideViewPr>
    <p:cSldViewPr>
      <p:cViewPr>
        <p:scale>
          <a:sx n="66" d="100"/>
          <a:sy n="66" d="100"/>
        </p:scale>
        <p:origin x="-1122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B10E337-1C8F-42C8-8127-BF77A1C9BB95}" type="datetimeFigureOut">
              <a:rPr lang="en-US" smtClean="0"/>
              <a:pPr/>
              <a:t>3/29/2018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2D0972-E62C-4D17-BB40-1D17696657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00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D0972-E62C-4D17-BB40-1D176966574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E701-615C-4B93-834D-FBC16292253A}" type="datetimeFigureOut">
              <a:rPr lang="en-US" smtClean="0"/>
              <a:pPr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5448-2F6B-4D5B-AC41-9C9491364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E701-615C-4B93-834D-FBC16292253A}" type="datetimeFigureOut">
              <a:rPr lang="en-US" smtClean="0"/>
              <a:pPr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5448-2F6B-4D5B-AC41-9C9491364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E701-615C-4B93-834D-FBC16292253A}" type="datetimeFigureOut">
              <a:rPr lang="en-US" smtClean="0"/>
              <a:pPr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5448-2F6B-4D5B-AC41-9C9491364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E701-615C-4B93-834D-FBC16292253A}" type="datetimeFigureOut">
              <a:rPr lang="en-US" smtClean="0"/>
              <a:pPr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5448-2F6B-4D5B-AC41-9C9491364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E701-615C-4B93-834D-FBC16292253A}" type="datetimeFigureOut">
              <a:rPr lang="en-US" smtClean="0"/>
              <a:pPr/>
              <a:t>3/29/2018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918504" y="6507871"/>
            <a:ext cx="7086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 smtClean="0"/>
              <a:t>Town of Arlington</a:t>
            </a:r>
            <a:r>
              <a:rPr lang="en-US" sz="1400" baseline="0" dirty="0" smtClean="0"/>
              <a:t> - </a:t>
            </a:r>
            <a:r>
              <a:rPr lang="en-US" sz="1400" dirty="0" smtClean="0"/>
              <a:t>Department of Planning and Community Development</a:t>
            </a:r>
            <a:endParaRPr lang="en-US" sz="140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E701-615C-4B93-834D-FBC16292253A}" type="datetimeFigureOut">
              <a:rPr lang="en-US" smtClean="0"/>
              <a:pPr/>
              <a:t>3/29/2018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918504" y="6507871"/>
            <a:ext cx="7086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 smtClean="0"/>
              <a:t>Town of Arlington</a:t>
            </a:r>
            <a:r>
              <a:rPr lang="en-US" sz="1400" baseline="0" dirty="0" smtClean="0"/>
              <a:t> - </a:t>
            </a:r>
            <a:r>
              <a:rPr lang="en-US" sz="1400" dirty="0" smtClean="0"/>
              <a:t>Department of Planning and Community Development</a:t>
            </a:r>
            <a:endParaRPr lang="en-US" sz="14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374229"/>
            <a:ext cx="2133600" cy="365125"/>
          </a:xfrm>
        </p:spPr>
        <p:txBody>
          <a:bodyPr/>
          <a:lstStyle/>
          <a:p>
            <a:fld id="{A082E701-615C-4B93-834D-FBC16292253A}" type="datetimeFigureOut">
              <a:rPr lang="en-US" smtClean="0"/>
              <a:pPr/>
              <a:t>3/29/2018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918504" y="6507871"/>
            <a:ext cx="7086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 smtClean="0"/>
              <a:t>Town of Arlington</a:t>
            </a:r>
            <a:r>
              <a:rPr lang="en-US" sz="1400" baseline="0" dirty="0" smtClean="0"/>
              <a:t> - </a:t>
            </a:r>
            <a:r>
              <a:rPr lang="en-US" sz="1400" dirty="0" smtClean="0"/>
              <a:t>Department of Planning and Community Development</a:t>
            </a:r>
            <a:endParaRPr lang="en-US" sz="14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2E701-615C-4B93-834D-FBC16292253A}" type="datetimeFigureOut">
              <a:rPr lang="en-US" smtClean="0"/>
              <a:pPr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15448-2F6B-4D5B-AC41-9C9491364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8600" y="1143000"/>
            <a:ext cx="8763000" cy="1905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Historic Preservation Project (CPA Funded) Phase Summary</a:t>
            </a:r>
            <a:endParaRPr lang="en-US" sz="3600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Historic &amp; Cultural Resources Working Group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A Subgroup of Arlington’s Master Plan Implementation Committee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828800"/>
          <a:ext cx="82296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36576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Phase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Phase</a:t>
                      </a:r>
                      <a:r>
                        <a:rPr lang="en-US" b="1" baseline="0" dirty="0" smtClean="0"/>
                        <a:t> 1: Inventory Update 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$15,000</a:t>
                      </a:r>
                      <a:r>
                        <a:rPr lang="en-US" baseline="0" dirty="0" smtClean="0"/>
                        <a:t> – CPA</a:t>
                      </a:r>
                    </a:p>
                    <a:p>
                      <a:r>
                        <a:rPr lang="en-US" baseline="0" dirty="0" smtClean="0"/>
                        <a:t>$15,000 – MHC Survey &amp; Planning Grant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5.17 – 7.18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Phase 2:</a:t>
                      </a:r>
                      <a:r>
                        <a:rPr lang="en-US" b="1" baseline="0" dirty="0" smtClean="0"/>
                        <a:t> Survey Master Plan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$25,000 – CPA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 Weeks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Phase</a:t>
                      </a:r>
                      <a:r>
                        <a:rPr lang="en-US" b="1" baseline="0" dirty="0" smtClean="0"/>
                        <a:t> 3</a:t>
                      </a:r>
                      <a:r>
                        <a:rPr lang="en-US" b="1" dirty="0" smtClean="0"/>
                        <a:t>: Inventory Update 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$30,000 – CPA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Weeks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Phase 4: Historic Structure</a:t>
                      </a:r>
                      <a:r>
                        <a:rPr lang="en-US" b="1" baseline="0" dirty="0" smtClean="0"/>
                        <a:t> Report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$30,000 – CPA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 Weeks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b="1" dirty="0" smtClean="0"/>
              <a:t>Project Breakdown</a:t>
            </a:r>
            <a:br>
              <a:rPr lang="en-US" b="1" dirty="0" smtClean="0"/>
            </a:br>
            <a:r>
              <a:rPr lang="en-US" sz="2000" dirty="0" smtClean="0"/>
              <a:t>(Total Project Cost: $115,000)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Phase 1: Inventory Update 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The objective, cost, timeline, RFP scope, and other key components of Phase 1 were established by the Massachusetts Historical Commission as part of the Survey &amp; Planning Grant Program.</a:t>
            </a:r>
          </a:p>
          <a:p>
            <a:r>
              <a:rPr lang="en-US" sz="2200" dirty="0" smtClean="0"/>
              <a:t>Objective: Add 135 new (i.e., currently undocumented) properties to the </a:t>
            </a:r>
            <a:r>
              <a:rPr lang="en-US" sz="2200" i="1" dirty="0" smtClean="0"/>
              <a:t>Inventory Of Historically Or Architecturally Significant Properties In The Town Of Arlington</a:t>
            </a:r>
            <a:r>
              <a:rPr lang="en-US" sz="2200" dirty="0" smtClean="0"/>
              <a:t> ($220 per record)</a:t>
            </a:r>
          </a:p>
          <a:p>
            <a:r>
              <a:rPr lang="en-US" sz="2200" b="1" dirty="0" smtClean="0"/>
              <a:t>Budget: $30,000 (CPA/S&amp;P Grant)</a:t>
            </a:r>
            <a:r>
              <a:rPr lang="en-US" sz="2200" dirty="0" smtClean="0"/>
              <a:t> (The Town was awarded $15,000 from the grant program.  This award will be used to reimburse half of the cost of Phase 1.)</a:t>
            </a:r>
          </a:p>
          <a:p>
            <a:r>
              <a:rPr lang="en-US" sz="2200" dirty="0" smtClean="0"/>
              <a:t>Timeline: May 2017 – July 2018</a:t>
            </a:r>
          </a:p>
          <a:p>
            <a:r>
              <a:rPr lang="en-US" sz="2200" dirty="0" smtClean="0"/>
              <a:t>The RFP is just for Phase 1.</a:t>
            </a:r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Phase 2: Survey Master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Objective: Develop a survey master plan, which will include an action plan for identifying and including currently undocumented resources in the inventory, and for identifying and documenting threatened historical resources. </a:t>
            </a:r>
          </a:p>
          <a:p>
            <a:r>
              <a:rPr lang="en-US" sz="2600" b="1" dirty="0" smtClean="0"/>
              <a:t>Budget: $25,000 (CPA)</a:t>
            </a:r>
          </a:p>
          <a:p>
            <a:r>
              <a:rPr lang="en-US" sz="2600" dirty="0" smtClean="0"/>
              <a:t>Duration: 35 Weeks (Specific Timeline TBD)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Phase 3: Inventory Update 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Objective: Correct current inventory records that are inaccurate.</a:t>
            </a:r>
          </a:p>
          <a:p>
            <a:r>
              <a:rPr lang="en-US" sz="2600" b="1" dirty="0" smtClean="0"/>
              <a:t>Budget:</a:t>
            </a:r>
            <a:r>
              <a:rPr lang="en-US" sz="2600" dirty="0" smtClean="0"/>
              <a:t> </a:t>
            </a:r>
            <a:r>
              <a:rPr lang="en-US" sz="2600" b="1" dirty="0" smtClean="0"/>
              <a:t>$30,000 (CPA) </a:t>
            </a:r>
            <a:r>
              <a:rPr lang="en-US" sz="2600" dirty="0" smtClean="0"/>
              <a:t>($220 per record)</a:t>
            </a:r>
          </a:p>
          <a:p>
            <a:r>
              <a:rPr lang="en-US" sz="2600" dirty="0" smtClean="0"/>
              <a:t>Duration: 20 Weeks (Specific Timeline TBD) 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Phase 4: Historic Structure Report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Objective: Create an historic structure report for the Arlington High School building.  The report will include in-depth historical research, descriptions of existing conditions, and preservation recommendations.</a:t>
            </a:r>
          </a:p>
          <a:p>
            <a:r>
              <a:rPr lang="en-US" sz="2600" b="1" dirty="0" smtClean="0"/>
              <a:t>Budget: $30,000 (CPA)</a:t>
            </a:r>
          </a:p>
          <a:p>
            <a:r>
              <a:rPr lang="en-US" sz="2600" dirty="0" smtClean="0"/>
              <a:t>Duration: 16 Weeks (Specific Timeline TBD)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2102</TotalTime>
  <Words>354</Words>
  <Application>Microsoft Office PowerPoint</Application>
  <PresentationFormat>On-screen Show (4:3)</PresentationFormat>
  <Paragraphs>43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Historic Preservation Project (CPA Funded) Phase Summary</vt:lpstr>
      <vt:lpstr>Project Breakdown (Total Project Cost: $115,000)</vt:lpstr>
      <vt:lpstr>Phase 1: Inventory Update A</vt:lpstr>
      <vt:lpstr>Phase 2: Survey Master Plan</vt:lpstr>
      <vt:lpstr>Phase 3: Inventory Update B</vt:lpstr>
      <vt:lpstr>Phase 4: Historic Structure Report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Historic Resources Inventory</dc:title>
  <dc:creator>Nat Strosberg</dc:creator>
  <cp:lastModifiedBy>Amy Quinn</cp:lastModifiedBy>
  <cp:revision>279</cp:revision>
  <dcterms:created xsi:type="dcterms:W3CDTF">2017-01-24T18:16:57Z</dcterms:created>
  <dcterms:modified xsi:type="dcterms:W3CDTF">2018-03-29T16:33:47Z</dcterms:modified>
</cp:coreProperties>
</file>