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61" r:id="rId2"/>
    <p:sldId id="263" r:id="rId3"/>
    <p:sldId id="270" r:id="rId4"/>
    <p:sldId id="299" r:id="rId5"/>
    <p:sldId id="293" r:id="rId6"/>
    <p:sldId id="289" r:id="rId7"/>
    <p:sldId id="295" r:id="rId8"/>
    <p:sldId id="276" r:id="rId9"/>
    <p:sldId id="264" r:id="rId10"/>
    <p:sldId id="277" r:id="rId11"/>
    <p:sldId id="278" r:id="rId12"/>
    <p:sldId id="281" r:id="rId13"/>
    <p:sldId id="282" r:id="rId14"/>
    <p:sldId id="286" r:id="rId15"/>
    <p:sldId id="291" r:id="rId16"/>
    <p:sldId id="287"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43DCE-5465-46E3-A066-ACC1010912F7}" v="1" dt="2023-05-03T12:36:26.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36" autoAdjust="0"/>
  </p:normalViewPr>
  <p:slideViewPr>
    <p:cSldViewPr snapToGrid="0">
      <p:cViewPr varScale="1">
        <p:scale>
          <a:sx n="63" d="100"/>
          <a:sy n="63" d="100"/>
        </p:scale>
        <p:origin x="2256"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31107049118858E-2"/>
          <c:y val="3.4528342366033485E-2"/>
          <c:w val="0.73211473565804275"/>
          <c:h val="0.89184622145607462"/>
        </c:manualLayout>
      </c:layout>
      <c:barChart>
        <c:barDir val="col"/>
        <c:grouping val="clustered"/>
        <c:varyColors val="0"/>
        <c:ser>
          <c:idx val="3"/>
          <c:order val="3"/>
          <c:tx>
            <c:strRef>
              <c:f>Sheet1!$E$1</c:f>
              <c:strCache>
                <c:ptCount val="1"/>
                <c:pt idx="0">
                  <c:v>Non-Member Enrollment</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Sheet1!$E$2:$E$9</c:f>
              <c:numCache>
                <c:formatCode>General</c:formatCode>
                <c:ptCount val="8"/>
                <c:pt idx="0">
                  <c:v>238</c:v>
                </c:pt>
                <c:pt idx="1">
                  <c:v>234</c:v>
                </c:pt>
                <c:pt idx="2">
                  <c:v>162</c:v>
                </c:pt>
                <c:pt idx="3">
                  <c:v>163</c:v>
                </c:pt>
                <c:pt idx="4">
                  <c:v>167</c:v>
                </c:pt>
                <c:pt idx="5">
                  <c:v>117</c:v>
                </c:pt>
                <c:pt idx="6">
                  <c:v>82</c:v>
                </c:pt>
                <c:pt idx="7">
                  <c:v>36</c:v>
                </c:pt>
              </c:numCache>
            </c:numRef>
          </c:val>
          <c:extLst>
            <c:ext xmlns:c16="http://schemas.microsoft.com/office/drawing/2014/chart" uri="{C3380CC4-5D6E-409C-BE32-E72D297353CC}">
              <c16:uniqueId val="{00000000-B44B-4FA4-9302-654E8E1522F0}"/>
            </c:ext>
          </c:extLst>
        </c:ser>
        <c:ser>
          <c:idx val="4"/>
          <c:order val="4"/>
          <c:tx>
            <c:strRef>
              <c:f>Sheet1!$F$1</c:f>
              <c:strCache>
                <c:ptCount val="1"/>
                <c:pt idx="0">
                  <c:v>Member Enrollment</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Sheet1!$F$2:$F$9</c:f>
              <c:numCache>
                <c:formatCode>General</c:formatCode>
                <c:ptCount val="8"/>
                <c:pt idx="0">
                  <c:v>406</c:v>
                </c:pt>
                <c:pt idx="1">
                  <c:v>341</c:v>
                </c:pt>
                <c:pt idx="2">
                  <c:v>354</c:v>
                </c:pt>
                <c:pt idx="3">
                  <c:v>439</c:v>
                </c:pt>
                <c:pt idx="4">
                  <c:v>467</c:v>
                </c:pt>
                <c:pt idx="5">
                  <c:v>538</c:v>
                </c:pt>
                <c:pt idx="6">
                  <c:v>610</c:v>
                </c:pt>
                <c:pt idx="7">
                  <c:v>698</c:v>
                </c:pt>
              </c:numCache>
            </c:numRef>
          </c:val>
          <c:extLst>
            <c:ext xmlns:c16="http://schemas.microsoft.com/office/drawing/2014/chart" uri="{C3380CC4-5D6E-409C-BE32-E72D297353CC}">
              <c16:uniqueId val="{00000001-B44B-4FA4-9302-654E8E1522F0}"/>
            </c:ext>
          </c:extLst>
        </c:ser>
        <c:ser>
          <c:idx val="5"/>
          <c:order val="5"/>
          <c:tx>
            <c:strRef>
              <c:f>Sheet1!$G$1</c:f>
              <c:strCache>
                <c:ptCount val="1"/>
                <c:pt idx="0">
                  <c:v>Total Enrollment</c:v>
                </c:pt>
              </c:strCache>
            </c:strRef>
          </c:tx>
          <c:spPr>
            <a:solidFill>
              <a:schemeClr val="accent5">
                <a:lumMod val="75000"/>
              </a:schemeClr>
            </a:solidFill>
          </c:spPr>
          <c:invertIfNegative val="0"/>
          <c:dLbls>
            <c:spPr>
              <a:noFill/>
              <a:ln>
                <a:noFill/>
              </a:ln>
              <a:effectLst/>
            </c:spPr>
            <c:txPr>
              <a:bodyPr wrap="square" lIns="38100" tIns="19050" rIns="38100" bIns="19050" anchor="ctr">
                <a:spAutoFit/>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Sheet1!$G$2:$G$9</c:f>
              <c:numCache>
                <c:formatCode>General</c:formatCode>
                <c:ptCount val="8"/>
                <c:pt idx="0">
                  <c:v>644</c:v>
                </c:pt>
                <c:pt idx="1">
                  <c:v>575</c:v>
                </c:pt>
                <c:pt idx="2">
                  <c:v>516</c:v>
                </c:pt>
                <c:pt idx="3">
                  <c:v>602</c:v>
                </c:pt>
                <c:pt idx="4">
                  <c:v>634</c:v>
                </c:pt>
                <c:pt idx="5">
                  <c:v>655</c:v>
                </c:pt>
                <c:pt idx="6">
                  <c:v>692</c:v>
                </c:pt>
                <c:pt idx="7">
                  <c:v>734</c:v>
                </c:pt>
              </c:numCache>
            </c:numRef>
          </c:val>
          <c:extLst>
            <c:ext xmlns:c16="http://schemas.microsoft.com/office/drawing/2014/chart" uri="{C3380CC4-5D6E-409C-BE32-E72D297353CC}">
              <c16:uniqueId val="{00000002-B44B-4FA4-9302-654E8E1522F0}"/>
            </c:ext>
          </c:extLst>
        </c:ser>
        <c:dLbls>
          <c:showLegendKey val="0"/>
          <c:showVal val="0"/>
          <c:showCatName val="0"/>
          <c:showSerName val="0"/>
          <c:showPercent val="0"/>
          <c:showBubbleSize val="0"/>
        </c:dLbls>
        <c:gapWidth val="150"/>
        <c:axId val="1441968032"/>
        <c:axId val="1441965952"/>
      </c:barChart>
      <c:lineChart>
        <c:grouping val="standard"/>
        <c:varyColors val="0"/>
        <c:ser>
          <c:idx val="0"/>
          <c:order val="0"/>
          <c:tx>
            <c:strRef>
              <c:f>Sheet1!$B$1</c:f>
              <c:strCache>
                <c:ptCount val="1"/>
                <c:pt idx="0">
                  <c:v>Non-Member Tuition (in Thousands)</c:v>
                </c:pt>
              </c:strCache>
            </c:strRef>
          </c:tx>
          <c:spPr>
            <a:ln w="57150" cap="rnd">
              <a:solidFill>
                <a:schemeClr val="accent4">
                  <a:lumMod val="60000"/>
                  <a:lumOff val="40000"/>
                </a:schemeClr>
              </a:solidFill>
              <a:round/>
            </a:ln>
            <a:effectLst/>
          </c:spPr>
          <c:marker>
            <c:symbol val="none"/>
          </c:marker>
          <c:dLbls>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Sheet1!$B$2:$B$9</c:f>
              <c:numCache>
                <c:formatCode>#,##0</c:formatCode>
                <c:ptCount val="8"/>
                <c:pt idx="0">
                  <c:v>3572</c:v>
                </c:pt>
                <c:pt idx="1">
                  <c:v>3972</c:v>
                </c:pt>
                <c:pt idx="2">
                  <c:v>3259</c:v>
                </c:pt>
                <c:pt idx="3">
                  <c:v>3307</c:v>
                </c:pt>
                <c:pt idx="4">
                  <c:v>3519</c:v>
                </c:pt>
                <c:pt idx="5">
                  <c:v>2447</c:v>
                </c:pt>
                <c:pt idx="6">
                  <c:v>1724</c:v>
                </c:pt>
                <c:pt idx="7" formatCode="General">
                  <c:v>734</c:v>
                </c:pt>
              </c:numCache>
            </c:numRef>
          </c:val>
          <c:smooth val="0"/>
          <c:extLst>
            <c:ext xmlns:c16="http://schemas.microsoft.com/office/drawing/2014/chart" uri="{C3380CC4-5D6E-409C-BE32-E72D297353CC}">
              <c16:uniqueId val="{00000003-B44B-4FA4-9302-654E8E1522F0}"/>
            </c:ext>
          </c:extLst>
        </c:ser>
        <c:ser>
          <c:idx val="1"/>
          <c:order val="1"/>
          <c:tx>
            <c:strRef>
              <c:f>Sheet1!$C$1</c:f>
              <c:strCache>
                <c:ptCount val="1"/>
                <c:pt idx="0">
                  <c:v>Non-Member Capital Fee (in Thousands)</c:v>
                </c:pt>
              </c:strCache>
            </c:strRef>
          </c:tx>
          <c:spPr>
            <a:ln w="76200" cap="rnd">
              <a:solidFill>
                <a:schemeClr val="accent5">
                  <a:lumMod val="60000"/>
                  <a:lumOff val="40000"/>
                </a:schemeClr>
              </a:solidFill>
              <a:round/>
            </a:ln>
            <a:effectLst/>
          </c:spPr>
          <c:marker>
            <c:symbol val="none"/>
          </c:marker>
          <c:dLbls>
            <c:spPr>
              <a:noFill/>
              <a:ln w="25256">
                <a:noFill/>
              </a:ln>
            </c:spPr>
            <c:txPr>
              <a:bodyPr rot="0" spcFirstLastPara="1" vertOverflow="ellipsis" vert="horz" wrap="square" lIns="38100" tIns="19050" rIns="38100" bIns="19050" anchor="ctr" anchorCtr="1">
                <a:spAutoFit/>
              </a:bodyPr>
              <a:lstStyle/>
              <a:p>
                <a:pPr>
                  <a:defRPr sz="1188"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Sheet1!$C$2:$C$9</c:f>
              <c:numCache>
                <c:formatCode>General</c:formatCode>
                <c:ptCount val="8"/>
                <c:pt idx="3" formatCode="#,##0">
                  <c:v>880</c:v>
                </c:pt>
                <c:pt idx="4" formatCode="#,##0">
                  <c:v>1212</c:v>
                </c:pt>
                <c:pt idx="5" formatCode="#,##0">
                  <c:v>818</c:v>
                </c:pt>
                <c:pt idx="6" formatCode="#,##0">
                  <c:v>718</c:v>
                </c:pt>
                <c:pt idx="7">
                  <c:v>273</c:v>
                </c:pt>
              </c:numCache>
            </c:numRef>
          </c:val>
          <c:smooth val="0"/>
          <c:extLst>
            <c:ext xmlns:c16="http://schemas.microsoft.com/office/drawing/2014/chart" uri="{C3380CC4-5D6E-409C-BE32-E72D297353CC}">
              <c16:uniqueId val="{00000004-B44B-4FA4-9302-654E8E1522F0}"/>
            </c:ext>
          </c:extLst>
        </c:ser>
        <c:dLbls>
          <c:showLegendKey val="0"/>
          <c:showVal val="0"/>
          <c:showCatName val="0"/>
          <c:showSerName val="0"/>
          <c:showPercent val="0"/>
          <c:showBubbleSize val="0"/>
        </c:dLbls>
        <c:marker val="1"/>
        <c:smooth val="0"/>
        <c:axId val="1783578911"/>
        <c:axId val="1"/>
      </c:lineChart>
      <c:lineChart>
        <c:grouping val="standard"/>
        <c:varyColors val="0"/>
        <c:ser>
          <c:idx val="2"/>
          <c:order val="2"/>
          <c:tx>
            <c:strRef>
              <c:f>Sheet1!$D$1</c:f>
              <c:strCache>
                <c:ptCount val="1"/>
                <c:pt idx="0">
                  <c:v>School Capacity           (at 85% Capacity)</c:v>
                </c:pt>
              </c:strCache>
            </c:strRef>
          </c:tx>
          <c:spPr>
            <a:ln w="38100">
              <a:solidFill>
                <a:srgbClr val="9966FF"/>
              </a:solidFill>
            </a:ln>
          </c:spPr>
          <c:marker>
            <c:spPr>
              <a:solidFill>
                <a:srgbClr val="9966FF"/>
              </a:solidFill>
              <a:ln w="38100">
                <a:solidFill>
                  <a:srgbClr val="9966FF"/>
                </a:solidFill>
              </a:ln>
            </c:spPr>
          </c:marker>
          <c:dLbls>
            <c:dLbl>
              <c:idx val="3"/>
              <c:delete val="1"/>
              <c:extLst>
                <c:ext xmlns:c15="http://schemas.microsoft.com/office/drawing/2012/chart" uri="{CE6537A1-D6FC-4f65-9D91-7224C49458BB}"/>
                <c:ext xmlns:c16="http://schemas.microsoft.com/office/drawing/2014/chart" uri="{C3380CC4-5D6E-409C-BE32-E72D297353CC}">
                  <c16:uniqueId val="{00000005-B44B-4FA4-9302-654E8E1522F0}"/>
                </c:ext>
              </c:extLst>
            </c:dLbl>
            <c:dLbl>
              <c:idx val="4"/>
              <c:delete val="1"/>
              <c:extLst>
                <c:ext xmlns:c15="http://schemas.microsoft.com/office/drawing/2012/chart" uri="{CE6537A1-D6FC-4f65-9D91-7224C49458BB}"/>
                <c:ext xmlns:c16="http://schemas.microsoft.com/office/drawing/2014/chart" uri="{C3380CC4-5D6E-409C-BE32-E72D297353CC}">
                  <c16:uniqueId val="{00000006-B44B-4FA4-9302-654E8E1522F0}"/>
                </c:ext>
              </c:extLst>
            </c:dLbl>
            <c:dLbl>
              <c:idx val="5"/>
              <c:delete val="1"/>
              <c:extLst>
                <c:ext xmlns:c15="http://schemas.microsoft.com/office/drawing/2012/chart" uri="{CE6537A1-D6FC-4f65-9D91-7224C49458BB}"/>
                <c:ext xmlns:c16="http://schemas.microsoft.com/office/drawing/2014/chart" uri="{C3380CC4-5D6E-409C-BE32-E72D297353CC}">
                  <c16:uniqueId val="{00000007-B44B-4FA4-9302-654E8E1522F0}"/>
                </c:ext>
              </c:extLst>
            </c:dLbl>
            <c:dLbl>
              <c:idx val="6"/>
              <c:layout>
                <c:manualLayout>
                  <c:x val="-0.33906258484930762"/>
                  <c:y val="6.69673341780708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4B-4FA4-9302-654E8E1522F0}"/>
                </c:ext>
              </c:extLst>
            </c:dLbl>
            <c:dLbl>
              <c:idx val="7"/>
              <c:delete val="1"/>
              <c:extLst>
                <c:ext xmlns:c15="http://schemas.microsoft.com/office/drawing/2012/chart" uri="{CE6537A1-D6FC-4f65-9D91-7224C49458BB}"/>
                <c:ext xmlns:c16="http://schemas.microsoft.com/office/drawing/2014/chart" uri="{C3380CC4-5D6E-409C-BE32-E72D297353CC}">
                  <c16:uniqueId val="{00000009-B44B-4FA4-9302-654E8E1522F0}"/>
                </c:ext>
              </c:extLst>
            </c:dLbl>
            <c:spPr>
              <a:noFill/>
              <a:ln>
                <a:noFill/>
              </a:ln>
              <a:effectLst/>
            </c:spPr>
            <c:txPr>
              <a:bodyPr wrap="square" lIns="38100" tIns="19050" rIns="38100" bIns="19050" anchor="ctr">
                <a:spAutoFit/>
              </a:bodyPr>
              <a:lstStyle/>
              <a:p>
                <a:pPr>
                  <a:defRPr sz="1200" b="1"/>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FY2017</c:v>
                </c:pt>
                <c:pt idx="1">
                  <c:v>FY2018</c:v>
                </c:pt>
                <c:pt idx="2">
                  <c:v>FY2019</c:v>
                </c:pt>
                <c:pt idx="3">
                  <c:v>FY2020</c:v>
                </c:pt>
                <c:pt idx="4">
                  <c:v>FY2021</c:v>
                </c:pt>
                <c:pt idx="5">
                  <c:v>FY2022</c:v>
                </c:pt>
                <c:pt idx="6">
                  <c:v>FY2023</c:v>
                </c:pt>
                <c:pt idx="7">
                  <c:v>FY2024 Proj</c:v>
                </c:pt>
              </c:strCache>
            </c:strRef>
          </c:cat>
          <c:val>
            <c:numRef>
              <c:f>Sheet1!$D$2:$D$9</c:f>
              <c:numCache>
                <c:formatCode>General</c:formatCode>
                <c:ptCount val="8"/>
                <c:pt idx="3" formatCode="#,##0">
                  <c:v>628</c:v>
                </c:pt>
                <c:pt idx="4" formatCode="#,##0">
                  <c:v>628</c:v>
                </c:pt>
                <c:pt idx="5" formatCode="#,##0">
                  <c:v>628</c:v>
                </c:pt>
                <c:pt idx="6" formatCode="#,##0">
                  <c:v>628</c:v>
                </c:pt>
                <c:pt idx="7" formatCode="#,##0">
                  <c:v>628</c:v>
                </c:pt>
              </c:numCache>
            </c:numRef>
          </c:val>
          <c:smooth val="0"/>
          <c:extLst>
            <c:ext xmlns:c16="http://schemas.microsoft.com/office/drawing/2014/chart" uri="{C3380CC4-5D6E-409C-BE32-E72D297353CC}">
              <c16:uniqueId val="{0000000A-B44B-4FA4-9302-654E8E1522F0}"/>
            </c:ext>
          </c:extLst>
        </c:ser>
        <c:dLbls>
          <c:showLegendKey val="0"/>
          <c:showVal val="0"/>
          <c:showCatName val="0"/>
          <c:showSerName val="0"/>
          <c:showPercent val="0"/>
          <c:showBubbleSize val="0"/>
        </c:dLbls>
        <c:marker val="1"/>
        <c:smooth val="0"/>
        <c:axId val="1441968032"/>
        <c:axId val="1441965952"/>
      </c:lineChart>
      <c:dateAx>
        <c:axId val="1783578911"/>
        <c:scaling>
          <c:orientation val="minMax"/>
        </c:scaling>
        <c:delete val="0"/>
        <c:axPos val="b"/>
        <c:numFmt formatCode="General" sourceLinked="0"/>
        <c:majorTickMark val="none"/>
        <c:minorTickMark val="out"/>
        <c:tickLblPos val="nextTo"/>
        <c:spPr>
          <a:noFill/>
          <a:ln w="9466" cap="flat" cmpd="sng" algn="ctr">
            <a:solidFill>
              <a:schemeClr val="tx2"/>
            </a:solidFill>
            <a:round/>
          </a:ln>
          <a:effectLst/>
        </c:spPr>
        <c:txPr>
          <a:bodyPr rot="-60000000" spcFirstLastPara="1" vertOverflow="ellipsis" vert="horz" wrap="square" anchor="ctr" anchorCtr="1"/>
          <a:lstStyle/>
          <a:p>
            <a:pPr>
              <a:defRPr sz="1056" b="1" i="0" u="none" strike="noStrike" kern="1200" cap="all" spc="120" normalizeH="0" baseline="0">
                <a:solidFill>
                  <a:schemeClr val="tx1"/>
                </a:solidFill>
                <a:latin typeface="+mn-lt"/>
                <a:ea typeface="+mn-ea"/>
                <a:cs typeface="+mn-cs"/>
              </a:defRPr>
            </a:pPr>
            <a:endParaRPr lang="en-US"/>
          </a:p>
        </c:txPr>
        <c:crossAx val="1"/>
        <c:crosses val="autoZero"/>
        <c:auto val="0"/>
        <c:lblOffset val="100"/>
        <c:baseTimeUnit val="years"/>
        <c:majorTimeUnit val="days"/>
        <c:minorUnit val="5"/>
        <c:minorTimeUnit val="days"/>
      </c:dateAx>
      <c:valAx>
        <c:axId val="1"/>
        <c:scaling>
          <c:orientation val="minMax"/>
          <c:max val="4000"/>
        </c:scaling>
        <c:delete val="0"/>
        <c:axPos val="l"/>
        <c:majorGridlines>
          <c:spPr>
            <a:ln w="9466" cap="flat" cmpd="sng" algn="ctr">
              <a:solidFill>
                <a:schemeClr val="tx1"/>
              </a:solidFill>
              <a:round/>
            </a:ln>
            <a:effectLst/>
          </c:spPr>
        </c:majorGridlines>
        <c:numFmt formatCode="#,##0" sourceLinked="1"/>
        <c:majorTickMark val="none"/>
        <c:minorTickMark val="none"/>
        <c:tickLblPos val="nextTo"/>
        <c:spPr>
          <a:noFill/>
          <a:ln w="9466" cap="flat" cmpd="sng" algn="ctr">
            <a:solidFill>
              <a:schemeClr val="tx1"/>
            </a:solidFill>
            <a:round/>
          </a:ln>
          <a:effectLst/>
        </c:spPr>
        <c:txPr>
          <a:bodyPr rot="-60000000" spcFirstLastPara="1" vertOverflow="ellipsis" vert="horz" wrap="square" anchor="ctr" anchorCtr="1"/>
          <a:lstStyle/>
          <a:p>
            <a:pPr>
              <a:defRPr sz="1188" b="1" i="0" u="none" strike="noStrike" kern="1200" baseline="0">
                <a:solidFill>
                  <a:schemeClr val="tx1"/>
                </a:solidFill>
                <a:effectLst>
                  <a:glow>
                    <a:schemeClr val="accent1">
                      <a:alpha val="40000"/>
                    </a:schemeClr>
                  </a:glow>
                </a:effectLst>
                <a:latin typeface="+mn-lt"/>
                <a:ea typeface="+mn-ea"/>
                <a:cs typeface="+mn-cs"/>
              </a:defRPr>
            </a:pPr>
            <a:endParaRPr lang="en-US"/>
          </a:p>
        </c:txPr>
        <c:crossAx val="1783578911"/>
        <c:crosses val="autoZero"/>
        <c:crossBetween val="between"/>
      </c:valAx>
      <c:valAx>
        <c:axId val="1441965952"/>
        <c:scaling>
          <c:orientation val="minMax"/>
        </c:scaling>
        <c:delete val="0"/>
        <c:axPos val="r"/>
        <c:numFmt formatCode="General" sourceLinked="1"/>
        <c:majorTickMark val="out"/>
        <c:minorTickMark val="none"/>
        <c:tickLblPos val="nextTo"/>
        <c:crossAx val="1441968032"/>
        <c:crosses val="max"/>
        <c:crossBetween val="between"/>
      </c:valAx>
      <c:catAx>
        <c:axId val="1441968032"/>
        <c:scaling>
          <c:orientation val="minMax"/>
        </c:scaling>
        <c:delete val="1"/>
        <c:axPos val="b"/>
        <c:numFmt formatCode="General" sourceLinked="1"/>
        <c:majorTickMark val="out"/>
        <c:minorTickMark val="none"/>
        <c:tickLblPos val="nextTo"/>
        <c:crossAx val="1441965952"/>
        <c:crosses val="autoZero"/>
        <c:auto val="1"/>
        <c:lblAlgn val="ctr"/>
        <c:lblOffset val="100"/>
        <c:noMultiLvlLbl val="0"/>
      </c:catAx>
    </c:plotArea>
    <c:legend>
      <c:legendPos val="tr"/>
      <c:legendEntry>
        <c:idx val="3"/>
        <c:txPr>
          <a:bodyPr rot="0" vert="horz"/>
          <a:lstStyle/>
          <a:p>
            <a:pPr>
              <a:defRPr sz="1200"/>
            </a:pPr>
            <a:endParaRPr lang="en-US"/>
          </a:p>
        </c:txPr>
      </c:legendEntry>
      <c:legendEntry>
        <c:idx val="4"/>
        <c:txPr>
          <a:bodyPr rot="0" vert="horz"/>
          <a:lstStyle/>
          <a:p>
            <a:pPr>
              <a:defRPr sz="1200"/>
            </a:pPr>
            <a:endParaRPr lang="en-US"/>
          </a:p>
        </c:txPr>
      </c:legendEntry>
      <c:layout>
        <c:manualLayout>
          <c:xMode val="edge"/>
          <c:yMode val="edge"/>
          <c:x val="0.84336655093551482"/>
          <c:y val="0.14732813519175594"/>
          <c:w val="0.15663344906448518"/>
          <c:h val="0.75811899831632523"/>
        </c:manualLayout>
      </c:layout>
      <c:overlay val="0"/>
      <c:txPr>
        <a:bodyPr rot="0" vert="horz"/>
        <a:lstStyle/>
        <a:p>
          <a:pPr>
            <a:defRPr sz="1200"/>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789913505769588E-2"/>
          <c:y val="1.9690966048598765E-2"/>
          <c:w val="0.95464371905114309"/>
          <c:h val="0.9501065387008546"/>
        </c:manualLayout>
      </c:layout>
      <c:barChart>
        <c:barDir val="col"/>
        <c:grouping val="clustered"/>
        <c:varyColors val="0"/>
        <c:ser>
          <c:idx val="0"/>
          <c:order val="0"/>
          <c:tx>
            <c:strRef>
              <c:f>Sheet1!$B$1</c:f>
              <c:strCache>
                <c:ptCount val="1"/>
                <c:pt idx="0">
                  <c:v> Change in Four-Year Rolling Average Enrollment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8"/>
              <c:layout>
                <c:manualLayout>
                  <c:x val="-8.017961243321890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83-4E0C-BD37-1B902A5AFA5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District</c:v>
                </c:pt>
                <c:pt idx="1">
                  <c:v>Acton</c:v>
                </c:pt>
                <c:pt idx="2">
                  <c:v>Arlington</c:v>
                </c:pt>
                <c:pt idx="3">
                  <c:v>Bolton</c:v>
                </c:pt>
                <c:pt idx="4">
                  <c:v>Concord</c:v>
                </c:pt>
                <c:pt idx="5">
                  <c:v>Dover</c:v>
                </c:pt>
                <c:pt idx="6">
                  <c:v>Lancaster</c:v>
                </c:pt>
                <c:pt idx="7">
                  <c:v>Lexington</c:v>
                </c:pt>
                <c:pt idx="8">
                  <c:v>Needham</c:v>
                </c:pt>
                <c:pt idx="9">
                  <c:v>Stow</c:v>
                </c:pt>
              </c:strCache>
            </c:strRef>
          </c:cat>
          <c:val>
            <c:numRef>
              <c:f>Sheet1!$B$2:$B$11</c:f>
              <c:numCache>
                <c:formatCode>0%</c:formatCode>
                <c:ptCount val="10"/>
                <c:pt idx="0">
                  <c:v>0.16669999999999999</c:v>
                </c:pt>
                <c:pt idx="1">
                  <c:v>0.25</c:v>
                </c:pt>
                <c:pt idx="2">
                  <c:v>0.1565</c:v>
                </c:pt>
                <c:pt idx="3">
                  <c:v>0.36070000000000002</c:v>
                </c:pt>
                <c:pt idx="4">
                  <c:v>0.1019</c:v>
                </c:pt>
                <c:pt idx="5">
                  <c:v>0.4</c:v>
                </c:pt>
                <c:pt idx="6">
                  <c:v>5.3100000000000001E-2</c:v>
                </c:pt>
                <c:pt idx="7">
                  <c:v>0.1032</c:v>
                </c:pt>
                <c:pt idx="8">
                  <c:v>0.1782</c:v>
                </c:pt>
                <c:pt idx="9">
                  <c:v>0.29680000000000001</c:v>
                </c:pt>
              </c:numCache>
            </c:numRef>
          </c:val>
          <c:extLst>
            <c:ext xmlns:c16="http://schemas.microsoft.com/office/drawing/2014/chart" uri="{C3380CC4-5D6E-409C-BE32-E72D297353CC}">
              <c16:uniqueId val="{00000001-8C83-4E0C-BD37-1B902A5AFA51}"/>
            </c:ext>
          </c:extLst>
        </c:ser>
        <c:ser>
          <c:idx val="1"/>
          <c:order val="1"/>
          <c:tx>
            <c:strRef>
              <c:f>Sheet1!$C$1</c:f>
              <c:strCache>
                <c:ptCount val="1"/>
                <c:pt idx="0">
                  <c:v>Change in Total Assessments</c:v>
                </c:pt>
              </c:strCache>
            </c:strRef>
          </c:tx>
          <c:spPr>
            <a:solidFill>
              <a:srgbClr val="C00000"/>
            </a:solidFill>
            <a:ln>
              <a:noFill/>
            </a:ln>
            <a:effectLst/>
          </c:spPr>
          <c:invertIfNegative val="0"/>
          <c:dLbls>
            <c:dLbl>
              <c:idx val="0"/>
              <c:layout>
                <c:manualLayout>
                  <c:x val="8.0179612433218909E-3"/>
                  <c:y val="1.07526881720429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83-4E0C-BD37-1B902A5AFA51}"/>
                </c:ext>
              </c:extLst>
            </c:dLbl>
            <c:dLbl>
              <c:idx val="2"/>
              <c:layout>
                <c:manualLayout>
                  <c:x val="1.6035922486643782E-3"/>
                  <c:y val="2.6881720430107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83-4E0C-BD37-1B902A5AFA51}"/>
                </c:ext>
              </c:extLst>
            </c:dLbl>
            <c:dLbl>
              <c:idx val="3"/>
              <c:layout>
                <c:manualLayout>
                  <c:x val="3.2071844973287564E-3"/>
                  <c:y val="1.07526881720429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83-4E0C-BD37-1B902A5AFA51}"/>
                </c:ext>
              </c:extLst>
            </c:dLbl>
            <c:dLbl>
              <c:idx val="5"/>
              <c:layout>
                <c:manualLayout>
                  <c:x val="3.2071844973286389E-3"/>
                  <c:y val="0"/>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1961265292367071E-2"/>
                      <c:h val="4.2970535941071884E-2"/>
                    </c:manualLayout>
                  </c15:layout>
                </c:ext>
                <c:ext xmlns:c16="http://schemas.microsoft.com/office/drawing/2014/chart" uri="{C3380CC4-5D6E-409C-BE32-E72D297353CC}">
                  <c16:uniqueId val="{00000005-8C83-4E0C-BD37-1B902A5AFA51}"/>
                </c:ext>
              </c:extLst>
            </c:dLbl>
            <c:dLbl>
              <c:idx val="9"/>
              <c:layout>
                <c:manualLayout>
                  <c:x val="3.2071844973286389E-3"/>
                  <c:y val="-2.6881720430107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83-4E0C-BD37-1B902A5AFA5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District</c:v>
                </c:pt>
                <c:pt idx="1">
                  <c:v>Acton</c:v>
                </c:pt>
                <c:pt idx="2">
                  <c:v>Arlington</c:v>
                </c:pt>
                <c:pt idx="3">
                  <c:v>Bolton</c:v>
                </c:pt>
                <c:pt idx="4">
                  <c:v>Concord</c:v>
                </c:pt>
                <c:pt idx="5">
                  <c:v>Dover</c:v>
                </c:pt>
                <c:pt idx="6">
                  <c:v>Lancaster</c:v>
                </c:pt>
                <c:pt idx="7">
                  <c:v>Lexington</c:v>
                </c:pt>
                <c:pt idx="8">
                  <c:v>Needham</c:v>
                </c:pt>
                <c:pt idx="9">
                  <c:v>Stow</c:v>
                </c:pt>
              </c:strCache>
            </c:strRef>
          </c:cat>
          <c:val>
            <c:numRef>
              <c:f>Sheet1!$C$2:$C$11</c:f>
              <c:numCache>
                <c:formatCode>0%</c:formatCode>
                <c:ptCount val="10"/>
                <c:pt idx="0">
                  <c:v>0.13780000000000001</c:v>
                </c:pt>
                <c:pt idx="1">
                  <c:v>0.14929999999999999</c:v>
                </c:pt>
                <c:pt idx="2">
                  <c:v>0.1249</c:v>
                </c:pt>
                <c:pt idx="3">
                  <c:v>0.34310000000000002</c:v>
                </c:pt>
                <c:pt idx="4">
                  <c:v>8.9099999999999999E-2</c:v>
                </c:pt>
                <c:pt idx="5">
                  <c:v>0.2601</c:v>
                </c:pt>
                <c:pt idx="6">
                  <c:v>8.9899999999999994E-2</c:v>
                </c:pt>
                <c:pt idx="7">
                  <c:v>8.72E-2</c:v>
                </c:pt>
                <c:pt idx="8">
                  <c:v>0.20039999999999999</c:v>
                </c:pt>
                <c:pt idx="9">
                  <c:v>0.20119999999999999</c:v>
                </c:pt>
              </c:numCache>
            </c:numRef>
          </c:val>
          <c:extLst>
            <c:ext xmlns:c16="http://schemas.microsoft.com/office/drawing/2014/chart" uri="{C3380CC4-5D6E-409C-BE32-E72D297353CC}">
              <c16:uniqueId val="{00000007-8C83-4E0C-BD37-1B902A5AFA51}"/>
            </c:ext>
          </c:extLst>
        </c:ser>
        <c:dLbls>
          <c:dLblPos val="ctr"/>
          <c:showLegendKey val="0"/>
          <c:showVal val="1"/>
          <c:showCatName val="0"/>
          <c:showSerName val="0"/>
          <c:showPercent val="0"/>
          <c:showBubbleSize val="0"/>
        </c:dLbls>
        <c:gapWidth val="150"/>
        <c:axId val="28007919"/>
        <c:axId val="28028303"/>
      </c:barChart>
      <c:catAx>
        <c:axId val="28007919"/>
        <c:scaling>
          <c:orientation val="minMax"/>
        </c:scaling>
        <c:delete val="0"/>
        <c:axPos val="b"/>
        <c:numFmt formatCode="General" sourceLinked="1"/>
        <c:majorTickMark val="out"/>
        <c:minorTickMark val="in"/>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ln>
                  <a:noFill/>
                </a:ln>
                <a:solidFill>
                  <a:schemeClr val="tx1"/>
                </a:solidFill>
                <a:latin typeface="+mn-lt"/>
                <a:ea typeface="+mn-ea"/>
                <a:cs typeface="+mn-cs"/>
              </a:defRPr>
            </a:pPr>
            <a:endParaRPr lang="en-US"/>
          </a:p>
        </c:txPr>
        <c:crossAx val="28028303"/>
        <c:crosses val="autoZero"/>
        <c:auto val="1"/>
        <c:lblAlgn val="ctr"/>
        <c:lblOffset val="100"/>
        <c:noMultiLvlLbl val="0"/>
      </c:catAx>
      <c:valAx>
        <c:axId val="28028303"/>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28007919"/>
        <c:crosses val="autoZero"/>
        <c:crossBetween val="between"/>
      </c:valAx>
      <c:spPr>
        <a:noFill/>
        <a:ln>
          <a:solidFill>
            <a:srgbClr val="4F81BD"/>
          </a:solidFill>
        </a:ln>
        <a:effectLst/>
      </c:spPr>
    </c:plotArea>
    <c:legend>
      <c:legendPos val="tr"/>
      <c:legendEntry>
        <c:idx val="0"/>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Entry>
      <c:overlay val="0"/>
      <c:spPr>
        <a:noFill/>
        <a:ln>
          <a:solidFill>
            <a:sysClr val="windowText" lastClr="000000"/>
          </a:solid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714A99-3C56-9245-ACCE-F9A47E5150A7}"/>
              </a:ext>
            </a:extLst>
          </p:cNvPr>
          <p:cNvSpPr>
            <a:spLocks noGrp="1"/>
          </p:cNvSpPr>
          <p:nvPr>
            <p:ph type="sldNum" sz="quarter" idx="3"/>
          </p:nvPr>
        </p:nvSpPr>
        <p:spPr>
          <a:xfrm>
            <a:off x="3837406" y="8733384"/>
            <a:ext cx="3037840" cy="466433"/>
          </a:xfrm>
          <a:prstGeom prst="rect">
            <a:avLst/>
          </a:prstGeom>
        </p:spPr>
        <p:txBody>
          <a:bodyPr vert="horz" lIns="93177" tIns="46589" rIns="93177" bIns="46589" rtlCol="0" anchor="b"/>
          <a:lstStyle>
            <a:lvl1pPr algn="r">
              <a:defRPr sz="1200"/>
            </a:lvl1pPr>
          </a:lstStyle>
          <a:p>
            <a:fld id="{E6CEFE3E-2CA1-454C-B026-7856F8F1192B}" type="slidenum">
              <a:rPr lang="en-US" smtClean="0"/>
              <a:t>‹#›</a:t>
            </a:fld>
            <a:endParaRPr lang="en-US"/>
          </a:p>
        </p:txBody>
      </p:sp>
      <p:pic>
        <p:nvPicPr>
          <p:cNvPr id="6" name="Picture 5">
            <a:extLst>
              <a:ext uri="{FF2B5EF4-FFF2-40B4-BE49-F238E27FC236}">
                <a16:creationId xmlns:a16="http://schemas.microsoft.com/office/drawing/2014/main" id="{3F334F7D-5BFA-C146-A7E2-FD24FA5108C7}"/>
              </a:ext>
            </a:extLst>
          </p:cNvPr>
          <p:cNvPicPr>
            <a:picLocks noChangeAspect="1"/>
          </p:cNvPicPr>
          <p:nvPr/>
        </p:nvPicPr>
        <p:blipFill>
          <a:blip r:embed="rId2"/>
          <a:stretch>
            <a:fillRect/>
          </a:stretch>
        </p:blipFill>
        <p:spPr>
          <a:xfrm>
            <a:off x="469963" y="324206"/>
            <a:ext cx="2874460" cy="435706"/>
          </a:xfrm>
          <a:prstGeom prst="rect">
            <a:avLst/>
          </a:prstGeom>
        </p:spPr>
      </p:pic>
      <p:sp>
        <p:nvSpPr>
          <p:cNvPr id="7" name="Date Placeholder 6">
            <a:extLst>
              <a:ext uri="{FF2B5EF4-FFF2-40B4-BE49-F238E27FC236}">
                <a16:creationId xmlns:a16="http://schemas.microsoft.com/office/drawing/2014/main" id="{43A9A356-BA70-8C4C-A6DC-47CF002F311B}"/>
              </a:ext>
            </a:extLst>
          </p:cNvPr>
          <p:cNvSpPr>
            <a:spLocks noGrp="1"/>
          </p:cNvSpPr>
          <p:nvPr>
            <p:ph type="dt" sz="quarter" idx="1"/>
          </p:nvPr>
        </p:nvSpPr>
        <p:spPr>
          <a:xfrm>
            <a:off x="3861684" y="127208"/>
            <a:ext cx="3037840" cy="466434"/>
          </a:xfrm>
          <a:prstGeom prst="rect">
            <a:avLst/>
          </a:prstGeom>
        </p:spPr>
        <p:txBody>
          <a:bodyPr vert="horz" lIns="93177" tIns="46589" rIns="93177" bIns="46589" rtlCol="0"/>
          <a:lstStyle>
            <a:lvl1pPr algn="r">
              <a:defRPr sz="1200"/>
            </a:lvl1pPr>
          </a:lstStyle>
          <a:p>
            <a:fld id="{09CB6B3B-6D5A-7748-8778-AC78A89A43F3}" type="datetimeFigureOut">
              <a:rPr lang="en-US" smtClean="0"/>
              <a:t>5/3/2023</a:t>
            </a:fld>
            <a:endParaRPr lang="en-US"/>
          </a:p>
        </p:txBody>
      </p:sp>
    </p:spTree>
    <p:extLst>
      <p:ext uri="{BB962C8B-B14F-4D97-AF65-F5344CB8AC3E}">
        <p14:creationId xmlns:p14="http://schemas.microsoft.com/office/powerpoint/2010/main" val="1607696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776708" y="205246"/>
            <a:ext cx="3037840" cy="466434"/>
          </a:xfrm>
          <a:prstGeom prst="rect">
            <a:avLst/>
          </a:prstGeom>
        </p:spPr>
        <p:txBody>
          <a:bodyPr vert="horz" lIns="93177" tIns="46589" rIns="93177" bIns="46589" rtlCol="0"/>
          <a:lstStyle>
            <a:lvl1pPr algn="r">
              <a:defRPr sz="1200"/>
            </a:lvl1pPr>
          </a:lstStyle>
          <a:p>
            <a:fld id="{3AEB2354-347F-7F44-90CD-C07B7C465B89}" type="datetimeFigureOut">
              <a:rPr lang="en-US" smtClean="0"/>
              <a:t>5/3/2023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73825" y="8709235"/>
            <a:ext cx="3037840" cy="466433"/>
          </a:xfrm>
          <a:prstGeom prst="rect">
            <a:avLst/>
          </a:prstGeom>
        </p:spPr>
        <p:txBody>
          <a:bodyPr vert="horz" lIns="93177" tIns="46589" rIns="93177" bIns="46589" rtlCol="0" anchor="b"/>
          <a:lstStyle>
            <a:lvl1pPr algn="r">
              <a:defRPr sz="1200"/>
            </a:lvl1pPr>
          </a:lstStyle>
          <a:p>
            <a:fld id="{CB9249F8-0268-9545-A6F2-E160C17162BE}" type="slidenum">
              <a:rPr lang="en-US" smtClean="0"/>
              <a:t>‹#›</a:t>
            </a:fld>
            <a:endParaRPr lang="en-US"/>
          </a:p>
        </p:txBody>
      </p:sp>
      <p:pic>
        <p:nvPicPr>
          <p:cNvPr id="8" name="Picture 7">
            <a:extLst>
              <a:ext uri="{FF2B5EF4-FFF2-40B4-BE49-F238E27FC236}">
                <a16:creationId xmlns:a16="http://schemas.microsoft.com/office/drawing/2014/main" id="{C234B162-CCE3-0140-A2E5-1E91A734DE67}"/>
              </a:ext>
            </a:extLst>
          </p:cNvPr>
          <p:cNvPicPr>
            <a:picLocks noChangeAspect="1"/>
          </p:cNvPicPr>
          <p:nvPr/>
        </p:nvPicPr>
        <p:blipFill>
          <a:blip r:embed="rId2"/>
          <a:stretch>
            <a:fillRect/>
          </a:stretch>
        </p:blipFill>
        <p:spPr>
          <a:xfrm>
            <a:off x="701040" y="442288"/>
            <a:ext cx="3034427" cy="459953"/>
          </a:xfrm>
          <a:prstGeom prst="rect">
            <a:avLst/>
          </a:prstGeom>
        </p:spPr>
      </p:pic>
    </p:spTree>
    <p:extLst>
      <p:ext uri="{BB962C8B-B14F-4D97-AF65-F5344CB8AC3E}">
        <p14:creationId xmlns:p14="http://schemas.microsoft.com/office/powerpoint/2010/main" val="223913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my name is Dr. Kathleen Dawson and I am the superintendent of Minuteman Regional Vocational Technical School District and here with me tonight are Mr. Michael Ruderman, Arlington SC member and Ms. Nikki Andrade, Minuteman’s Business Manager. We are here tonight to present to you the Fiscal Year 2024 Budget Recommendation.  At the end of the presentation, we will do our best to answer all questions.</a:t>
            </a:r>
          </a:p>
        </p:txBody>
      </p:sp>
      <p:sp>
        <p:nvSpPr>
          <p:cNvPr id="4" name="Slide Number Placeholder 3"/>
          <p:cNvSpPr>
            <a:spLocks noGrp="1"/>
          </p:cNvSpPr>
          <p:nvPr>
            <p:ph type="sldNum" sz="quarter" idx="5"/>
          </p:nvPr>
        </p:nvSpPr>
        <p:spPr/>
        <p:txBody>
          <a:bodyPr/>
          <a:lstStyle/>
          <a:p>
            <a:fld id="{CB9249F8-0268-9545-A6F2-E160C17162BE}" type="slidenum">
              <a:rPr lang="en-US" smtClean="0"/>
              <a:t>1</a:t>
            </a:fld>
            <a:endParaRPr lang="en-US"/>
          </a:p>
        </p:txBody>
      </p:sp>
    </p:spTree>
    <p:extLst>
      <p:ext uri="{BB962C8B-B14F-4D97-AF65-F5344CB8AC3E}">
        <p14:creationId xmlns:p14="http://schemas.microsoft.com/office/powerpoint/2010/main" val="2849666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increase in enrollment is requiring 3 additional full-time Teachers. </a:t>
            </a:r>
          </a:p>
          <a:p>
            <a:endParaRPr lang="en-US" dirty="0"/>
          </a:p>
          <a:p>
            <a:r>
              <a:rPr lang="en-US" dirty="0"/>
              <a:t>Being cautious of our Budget and Assessments’ impact on our Member Towns, Minuteman is not requesting funding for all the positions we need to provide the standard of service that will meet our expectations.  </a:t>
            </a:r>
          </a:p>
          <a:p>
            <a:endParaRPr lang="en-US" dirty="0"/>
          </a:p>
          <a:p>
            <a:endParaRPr lang="en-US" dirty="0"/>
          </a:p>
          <a:p>
            <a:r>
              <a:rPr lang="en-US" b="1" dirty="0"/>
              <a:t>Additional Notes: (Do not need to be read at Town Meeting)</a:t>
            </a:r>
          </a:p>
          <a:p>
            <a:r>
              <a:rPr lang="en-US" dirty="0"/>
              <a:t>There is still quite a bit of need for Minuteman, however, we will have to figure out how to cover these needs from within, even if it will cause a strain on our existing staff.</a:t>
            </a:r>
          </a:p>
        </p:txBody>
      </p:sp>
      <p:sp>
        <p:nvSpPr>
          <p:cNvPr id="4" name="Slide Number Placeholder 3"/>
          <p:cNvSpPr>
            <a:spLocks noGrp="1"/>
          </p:cNvSpPr>
          <p:nvPr>
            <p:ph type="sldNum" sz="quarter" idx="5"/>
          </p:nvPr>
        </p:nvSpPr>
        <p:spPr/>
        <p:txBody>
          <a:bodyPr/>
          <a:lstStyle/>
          <a:p>
            <a:fld id="{CB9249F8-0268-9545-A6F2-E160C17162BE}" type="slidenum">
              <a:rPr lang="en-US" smtClean="0"/>
              <a:t>10</a:t>
            </a:fld>
            <a:endParaRPr lang="en-US"/>
          </a:p>
        </p:txBody>
      </p:sp>
    </p:spTree>
    <p:extLst>
      <p:ext uri="{BB962C8B-B14F-4D97-AF65-F5344CB8AC3E}">
        <p14:creationId xmlns:p14="http://schemas.microsoft.com/office/powerpoint/2010/main" val="152536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solely rely on our member towns to fund all the district’s needs. We work diligently to apply for and receive grant funding and received an additional $3 million dollars in FY2023.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Additional Notes: (Do not need to be read at Town Meeting)</a:t>
            </a:r>
          </a:p>
          <a:p>
            <a:r>
              <a:rPr lang="en-US" dirty="0"/>
              <a:t>As you can see, without these grants, it would have required the district to request from the member towns an additional $3 million dollars for the FY23 Budget.  In essence, the grant funding saved the member towns over 10% this current year.  </a:t>
            </a:r>
          </a:p>
          <a:p>
            <a:endParaRPr lang="en-US" dirty="0"/>
          </a:p>
          <a:p>
            <a:r>
              <a:rPr lang="en-US" dirty="0"/>
              <a:t>The district uses these grants to fund positions, curriculum, CTE programming, student programs, the purchase of instructional equipment, and summer programming to name a few.  Grant funding is starting to support the Minuteman Technical Institute, our post-secondary program, almost in its entirety, and it will not rely on member town funding to operate next year.  </a:t>
            </a:r>
          </a:p>
          <a:p>
            <a:endParaRPr lang="en-US" dirty="0"/>
          </a:p>
          <a:p>
            <a:r>
              <a:rPr lang="en-US" dirty="0"/>
              <a:t>Another way we were able to reduce the FY24 budget request to 4.5% was in part due to the $500K Capital Skills grant for the expansion of the Animal Science program.</a:t>
            </a:r>
          </a:p>
        </p:txBody>
      </p:sp>
      <p:sp>
        <p:nvSpPr>
          <p:cNvPr id="4" name="Slide Number Placeholder 3"/>
          <p:cNvSpPr>
            <a:spLocks noGrp="1"/>
          </p:cNvSpPr>
          <p:nvPr>
            <p:ph type="sldNum" sz="quarter" idx="5"/>
          </p:nvPr>
        </p:nvSpPr>
        <p:spPr/>
        <p:txBody>
          <a:bodyPr/>
          <a:lstStyle/>
          <a:p>
            <a:fld id="{CB9249F8-0268-9545-A6F2-E160C17162BE}" type="slidenum">
              <a:rPr lang="en-US" smtClean="0"/>
              <a:t>11</a:t>
            </a:fld>
            <a:endParaRPr lang="en-US"/>
          </a:p>
        </p:txBody>
      </p:sp>
    </p:spTree>
    <p:extLst>
      <p:ext uri="{BB962C8B-B14F-4D97-AF65-F5344CB8AC3E}">
        <p14:creationId xmlns:p14="http://schemas.microsoft.com/office/powerpoint/2010/main" val="15973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School Committee’s responsibility for maintaining the funding for </a:t>
            </a:r>
            <a:r>
              <a:rPr lang="en-US" spc="-5" dirty="0">
                <a:cs typeface="Arial"/>
              </a:rPr>
              <a:t>Other Post Employment Benefit (OPEB) </a:t>
            </a:r>
            <a:r>
              <a:rPr lang="en-US" dirty="0"/>
              <a:t>Liability is a driver of the FY24 Budget. </a:t>
            </a:r>
            <a:r>
              <a:rPr lang="en-US" spc="-5" dirty="0">
                <a:cs typeface="Arial"/>
              </a:rPr>
              <a:t>T</a:t>
            </a:r>
            <a:r>
              <a:rPr lang="en-US" dirty="0"/>
              <a:t>his requires a long-term strategy recommended by the OPEB Advisory Subcommittee.  </a:t>
            </a:r>
          </a:p>
          <a:p>
            <a:endParaRPr lang="en-US" dirty="0"/>
          </a:p>
          <a:p>
            <a:r>
              <a:rPr lang="en-US" dirty="0"/>
              <a:t>Currently, the fund balance is slightly over $500K.  We will need to drastically increase our yearly contribution if we are to meet the liability amount of over 20 million dollars.</a:t>
            </a:r>
          </a:p>
        </p:txBody>
      </p:sp>
      <p:sp>
        <p:nvSpPr>
          <p:cNvPr id="4" name="Slide Number Placeholder 3"/>
          <p:cNvSpPr>
            <a:spLocks noGrp="1"/>
          </p:cNvSpPr>
          <p:nvPr>
            <p:ph type="sldNum" sz="quarter" idx="5"/>
          </p:nvPr>
        </p:nvSpPr>
        <p:spPr/>
        <p:txBody>
          <a:bodyPr/>
          <a:lstStyle/>
          <a:p>
            <a:fld id="{CB9249F8-0268-9545-A6F2-E160C17162BE}" type="slidenum">
              <a:rPr lang="en-US" smtClean="0"/>
              <a:t>12</a:t>
            </a:fld>
            <a:endParaRPr lang="en-US"/>
          </a:p>
        </p:txBody>
      </p:sp>
    </p:spTree>
    <p:extLst>
      <p:ext uri="{BB962C8B-B14F-4D97-AF65-F5344CB8AC3E}">
        <p14:creationId xmlns:p14="http://schemas.microsoft.com/office/powerpoint/2010/main" val="3937095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long-term strategy.  The increase in future years is reasonable due to the ESCO Lease ending in FY2025.  The amount that is currently being allocated to the ESCO lease will be allocated toward the OPEB payment after the lease ends.</a:t>
            </a:r>
          </a:p>
          <a:p>
            <a:endParaRPr lang="en-US" dirty="0"/>
          </a:p>
          <a:p>
            <a:r>
              <a:rPr lang="en-US" b="1" dirty="0"/>
              <a:t>Additional Notes: (Do not need to be read at Town Meeting)</a:t>
            </a:r>
          </a:p>
          <a:p>
            <a:r>
              <a:rPr lang="en-US" dirty="0"/>
              <a:t>This total is broken out between Active Retiree Health Insurance and the OPEB Contribution. </a:t>
            </a:r>
          </a:p>
          <a:p>
            <a:endParaRPr lang="en-US" dirty="0"/>
          </a:p>
          <a:p>
            <a:r>
              <a:rPr lang="en-US" dirty="0"/>
              <a:t>Minuteman is also following the recommendation of adding $10,000 per new FTE (3 x $10,000).</a:t>
            </a:r>
          </a:p>
        </p:txBody>
      </p:sp>
      <p:sp>
        <p:nvSpPr>
          <p:cNvPr id="4" name="Slide Number Placeholder 3"/>
          <p:cNvSpPr>
            <a:spLocks noGrp="1"/>
          </p:cNvSpPr>
          <p:nvPr>
            <p:ph type="sldNum" sz="quarter" idx="5"/>
          </p:nvPr>
        </p:nvSpPr>
        <p:spPr/>
        <p:txBody>
          <a:bodyPr/>
          <a:lstStyle/>
          <a:p>
            <a:fld id="{CB9249F8-0268-9545-A6F2-E160C17162BE}" type="slidenum">
              <a:rPr lang="en-US" smtClean="0"/>
              <a:t>13</a:t>
            </a:fld>
            <a:endParaRPr lang="en-US"/>
          </a:p>
        </p:txBody>
      </p:sp>
    </p:spTree>
    <p:extLst>
      <p:ext uri="{BB962C8B-B14F-4D97-AF65-F5344CB8AC3E}">
        <p14:creationId xmlns:p14="http://schemas.microsoft.com/office/powerpoint/2010/main" val="76386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start to bring the budget presentation to a close, this is a summary of our Operating and Capital Budget and the Breakouts, with a total Operating and Capital Budget Request increase of only 4.5%. Lastly, our overall Budget Request in comparison to FY23 is less than the prior year’s requests in all categories.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Additional Notes: (Do not need to be read at Town Meeting)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Operating and Capital Budget is supported mainly by member town assessments.  But the Non-Assessment Revenue which does not come from member towns offsets a portion of the overall budget. We are being conservative with our State Aid estimates, and the main point to be made here is that Minuteman is losing almost $1.8 Million Dollars, primarily from decreases in the Out of District Tuition and Capital Fee revenue discussed in earlier slides.  This loss is being picked up by our Member Towns.</a:t>
            </a:r>
          </a:p>
          <a:p>
            <a:endParaRPr lang="en-US" dirty="0"/>
          </a:p>
        </p:txBody>
      </p:sp>
      <p:sp>
        <p:nvSpPr>
          <p:cNvPr id="4" name="Slide Number Placeholder 3"/>
          <p:cNvSpPr>
            <a:spLocks noGrp="1"/>
          </p:cNvSpPr>
          <p:nvPr>
            <p:ph type="sldNum" sz="quarter" idx="5"/>
          </p:nvPr>
        </p:nvSpPr>
        <p:spPr/>
        <p:txBody>
          <a:bodyPr/>
          <a:lstStyle/>
          <a:p>
            <a:fld id="{CB9249F8-0268-9545-A6F2-E160C17162BE}" type="slidenum">
              <a:rPr lang="en-US" smtClean="0"/>
              <a:t>14</a:t>
            </a:fld>
            <a:endParaRPr lang="en-US"/>
          </a:p>
        </p:txBody>
      </p:sp>
    </p:spTree>
    <p:extLst>
      <p:ext uri="{BB962C8B-B14F-4D97-AF65-F5344CB8AC3E}">
        <p14:creationId xmlns:p14="http://schemas.microsoft.com/office/powerpoint/2010/main" val="357125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closing, we return to our values—our students and their learning. We recommend the FY24 Budget that will support the needs of our students and their teachers. Thank you for your support.</a:t>
            </a:r>
          </a:p>
        </p:txBody>
      </p:sp>
      <p:sp>
        <p:nvSpPr>
          <p:cNvPr id="4" name="Slide Number Placeholder 3"/>
          <p:cNvSpPr>
            <a:spLocks noGrp="1"/>
          </p:cNvSpPr>
          <p:nvPr>
            <p:ph type="sldNum" sz="quarter" idx="5"/>
          </p:nvPr>
        </p:nvSpPr>
        <p:spPr/>
        <p:txBody>
          <a:bodyPr/>
          <a:lstStyle/>
          <a:p>
            <a:fld id="{CB9249F8-0268-9545-A6F2-E160C17162BE}" type="slidenum">
              <a:rPr lang="en-US" smtClean="0"/>
              <a:t>15</a:t>
            </a:fld>
            <a:endParaRPr lang="en-US"/>
          </a:p>
        </p:txBody>
      </p:sp>
    </p:spTree>
    <p:extLst>
      <p:ext uri="{BB962C8B-B14F-4D97-AF65-F5344CB8AC3E}">
        <p14:creationId xmlns:p14="http://schemas.microsoft.com/office/powerpoint/2010/main" val="4270327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 FOR ANY QUESTIONS</a:t>
            </a:r>
          </a:p>
        </p:txBody>
      </p:sp>
      <p:sp>
        <p:nvSpPr>
          <p:cNvPr id="4" name="Slide Number Placeholder 3"/>
          <p:cNvSpPr>
            <a:spLocks noGrp="1"/>
          </p:cNvSpPr>
          <p:nvPr>
            <p:ph type="sldNum" sz="quarter" idx="5"/>
          </p:nvPr>
        </p:nvSpPr>
        <p:spPr/>
        <p:txBody>
          <a:bodyPr/>
          <a:lstStyle/>
          <a:p>
            <a:fld id="{CB9249F8-0268-9545-A6F2-E160C17162BE}" type="slidenum">
              <a:rPr lang="en-US" smtClean="0"/>
              <a:t>16</a:t>
            </a:fld>
            <a:endParaRPr lang="en-US"/>
          </a:p>
        </p:txBody>
      </p:sp>
    </p:spTree>
    <p:extLst>
      <p:ext uri="{BB962C8B-B14F-4D97-AF65-F5344CB8AC3E}">
        <p14:creationId xmlns:p14="http://schemas.microsoft.com/office/powerpoint/2010/main" val="402190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budget is grounded in improving teaching and learning for ALL our students. To support us in accomplishing these goals, Minuteman’s FY24 Operating and Capital Budget Request overall is up only 4.5% compared to our FY23 Budget.</a:t>
            </a:r>
          </a:p>
        </p:txBody>
      </p:sp>
      <p:sp>
        <p:nvSpPr>
          <p:cNvPr id="4" name="Slide Number Placeholder 3"/>
          <p:cNvSpPr>
            <a:spLocks noGrp="1"/>
          </p:cNvSpPr>
          <p:nvPr>
            <p:ph type="sldNum" sz="quarter" idx="5"/>
          </p:nvPr>
        </p:nvSpPr>
        <p:spPr/>
        <p:txBody>
          <a:bodyPr/>
          <a:lstStyle/>
          <a:p>
            <a:fld id="{CB9249F8-0268-9545-A6F2-E160C17162BE}" type="slidenum">
              <a:rPr lang="en-US" smtClean="0"/>
              <a:t>2</a:t>
            </a:fld>
            <a:endParaRPr lang="en-US"/>
          </a:p>
        </p:txBody>
      </p:sp>
    </p:spTree>
    <p:extLst>
      <p:ext uri="{BB962C8B-B14F-4D97-AF65-F5344CB8AC3E}">
        <p14:creationId xmlns:p14="http://schemas.microsoft.com/office/powerpoint/2010/main" val="388760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break out the FY24 Budget a bit more: Minuteman’s Operating Expenses are up approximately 6%, Minuteman’s Operating Capital is consistent at 0.21% and Minuteman’s Capital Building Project Debt (MSBA) is slightly lower in FY24 than in FY23. This is an important breakout as 7 of our 9 Member Towns (including Concord) voted a Debt Exclusion on the School Building Project.</a:t>
            </a:r>
          </a:p>
          <a:p>
            <a:endParaRPr lang="en-US" dirty="0"/>
          </a:p>
          <a:p>
            <a:r>
              <a:rPr lang="en-US" b="1" dirty="0"/>
              <a:t>Additional Notes: (Do not need to be read at Town Meeting)</a:t>
            </a:r>
          </a:p>
          <a:p>
            <a:r>
              <a:rPr lang="en-US" dirty="0"/>
              <a:t>Minuteman’s Operating capital includes our ESCO Lease Payment (an energy-saving project started prior to the new building), Athletic Field Lighting Debt, and Capital Stabilization Funding, </a:t>
            </a:r>
          </a:p>
        </p:txBody>
      </p:sp>
      <p:sp>
        <p:nvSpPr>
          <p:cNvPr id="4" name="Slide Number Placeholder 3"/>
          <p:cNvSpPr>
            <a:spLocks noGrp="1"/>
          </p:cNvSpPr>
          <p:nvPr>
            <p:ph type="sldNum" sz="quarter" idx="5"/>
          </p:nvPr>
        </p:nvSpPr>
        <p:spPr/>
        <p:txBody>
          <a:bodyPr/>
          <a:lstStyle/>
          <a:p>
            <a:fld id="{CB9249F8-0268-9545-A6F2-E160C17162BE}" type="slidenum">
              <a:rPr lang="en-US" smtClean="0"/>
              <a:t>3</a:t>
            </a:fld>
            <a:endParaRPr lang="en-US"/>
          </a:p>
        </p:txBody>
      </p:sp>
    </p:spTree>
    <p:extLst>
      <p:ext uri="{BB962C8B-B14F-4D97-AF65-F5344CB8AC3E}">
        <p14:creationId xmlns:p14="http://schemas.microsoft.com/office/powerpoint/2010/main" val="190912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Objectives</a:t>
            </a:r>
            <a:endParaRPr lang="en-US" sz="1200" b="1" spc="5" dirty="0">
              <a:cs typeface="Arial"/>
            </a:endParaRPr>
          </a:p>
          <a:p>
            <a:r>
              <a:rPr lang="en-US" sz="1200" b="0" spc="5" dirty="0">
                <a:cs typeface="Arial"/>
              </a:rPr>
              <a:t>Our FY24 Budget allows Minuteman to meet our objectives of c</a:t>
            </a:r>
            <a:r>
              <a:rPr lang="en-US" sz="1200" spc="5" dirty="0">
                <a:cs typeface="Arial"/>
              </a:rPr>
              <a:t>ontinuing to provide relevant instruction in a safe environment</a:t>
            </a:r>
            <a:r>
              <a:rPr lang="en-US" sz="1200" spc="0" dirty="0">
                <a:cs typeface="Arial"/>
              </a:rPr>
              <a:t> and u</a:t>
            </a:r>
            <a:r>
              <a:rPr lang="en-US" sz="1200" spc="5" dirty="0">
                <a:cs typeface="Arial"/>
              </a:rPr>
              <a:t>tilizing our facilities to maximize access and efficiency of use.</a:t>
            </a:r>
            <a:endParaRPr lang="en-US" sz="1200" dirty="0">
              <a:cs typeface="Arial"/>
            </a:endParaRPr>
          </a:p>
          <a:p>
            <a:endParaRPr lang="en-US" b="1" dirty="0"/>
          </a:p>
          <a:p>
            <a:r>
              <a:rPr lang="en-US" b="1" dirty="0"/>
              <a:t>Drivers </a:t>
            </a:r>
          </a:p>
          <a:p>
            <a:r>
              <a:rPr lang="en-US" b="0" dirty="0"/>
              <a:t>Our major FY24 Budget Drivers include our teacher c</a:t>
            </a:r>
            <a:r>
              <a:rPr lang="en-US" dirty="0"/>
              <a:t>ontract negotiations and the need for 3 new Full-time Teachers due to increased enrollment and the academic needs of our students. Lastly, the impact of inflation is on the prices of our CTE supplies and materials needed to meet industry standards, Transportation and Building Utilities to name a few is also impacting the budget.</a:t>
            </a:r>
            <a:endParaRPr lang="en-US" sz="1200" dirty="0">
              <a:cs typeface="Arial"/>
            </a:endParaRPr>
          </a:p>
          <a:p>
            <a:endParaRPr lang="en-US" b="1" dirty="0"/>
          </a:p>
          <a:p>
            <a:endParaRPr lang="en-US" b="1" dirty="0"/>
          </a:p>
          <a:p>
            <a:r>
              <a:rPr lang="en-US" b="1" dirty="0"/>
              <a:t>Additional: (Do not need to be read at Town Meeting)</a:t>
            </a:r>
          </a:p>
          <a:p>
            <a:r>
              <a:rPr lang="en-US" b="1" dirty="0"/>
              <a:t>Objectives (Bullets and Notes from Fin Com Meeting)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District Budget Objectives Follow Along with Our School Priorities &amp; Goals: The Top 3 Objectives are the safety of our Students &amp; Staff, the quality of education, and the professional development of our staff.</a:t>
            </a:r>
          </a:p>
          <a:p>
            <a:endParaRPr lang="en-US" b="1" dirty="0"/>
          </a:p>
          <a:p>
            <a:pPr marL="12700" indent="0">
              <a:lnSpc>
                <a:spcPct val="100000"/>
              </a:lnSpc>
              <a:spcBef>
                <a:spcPts val="400"/>
              </a:spcBef>
              <a:buNone/>
              <a:tabLst>
                <a:tab pos="354965" algn="l"/>
                <a:tab pos="355600" algn="l"/>
              </a:tabLst>
            </a:pPr>
            <a:r>
              <a:rPr lang="en-US" sz="3200" spc="5" dirty="0">
                <a:cs typeface="Arial"/>
              </a:rPr>
              <a:t>1. To Protect Student and Staff Health</a:t>
            </a:r>
            <a:endParaRPr lang="en-US" sz="3200" dirty="0">
              <a:cs typeface="Arial"/>
            </a:endParaRPr>
          </a:p>
          <a:p>
            <a:pPr marL="756285" lvl="1" indent="-287655">
              <a:lnSpc>
                <a:spcPct val="100000"/>
              </a:lnSpc>
              <a:spcBef>
                <a:spcPts val="340"/>
              </a:spcBef>
              <a:buChar char="–"/>
              <a:tabLst>
                <a:tab pos="756920" algn="l"/>
              </a:tabLst>
            </a:pPr>
            <a:r>
              <a:rPr lang="en-US" sz="2800" dirty="0">
                <a:cs typeface="Arial"/>
              </a:rPr>
              <a:t>Critical to addressing social, emotional, and mental health learning needs</a:t>
            </a:r>
            <a:endParaRPr lang="en-US" sz="3200" spc="5" dirty="0">
              <a:cs typeface="Arial"/>
            </a:endParaRPr>
          </a:p>
          <a:p>
            <a:pPr marL="12700" indent="0">
              <a:lnSpc>
                <a:spcPct val="100000"/>
              </a:lnSpc>
              <a:spcBef>
                <a:spcPts val="400"/>
              </a:spcBef>
              <a:buNone/>
              <a:tabLst>
                <a:tab pos="354965" algn="l"/>
                <a:tab pos="355600" algn="l"/>
              </a:tabLst>
            </a:pPr>
            <a:r>
              <a:rPr lang="en-US" sz="3200" spc="5" dirty="0">
                <a:cs typeface="Arial"/>
              </a:rPr>
              <a:t>2. To Deliver</a:t>
            </a:r>
            <a:r>
              <a:rPr lang="en-US" sz="3200" spc="-70" dirty="0">
                <a:cs typeface="Arial"/>
              </a:rPr>
              <a:t> and Promote </a:t>
            </a:r>
            <a:r>
              <a:rPr lang="en-US" sz="3200" dirty="0">
                <a:cs typeface="Arial"/>
              </a:rPr>
              <a:t>High</a:t>
            </a:r>
            <a:r>
              <a:rPr lang="en-US" sz="3200" spc="-50" dirty="0">
                <a:cs typeface="Arial"/>
              </a:rPr>
              <a:t>-</a:t>
            </a:r>
            <a:r>
              <a:rPr lang="en-US" sz="3200" spc="-5" dirty="0">
                <a:cs typeface="Arial"/>
              </a:rPr>
              <a:t>Quality</a:t>
            </a:r>
            <a:r>
              <a:rPr lang="en-US" sz="3200" spc="-25" dirty="0">
                <a:cs typeface="Arial"/>
              </a:rPr>
              <a:t> </a:t>
            </a:r>
            <a:r>
              <a:rPr lang="en-US" sz="3200" dirty="0">
                <a:cs typeface="Arial"/>
              </a:rPr>
              <a:t>Career Vocational Technical Education</a:t>
            </a:r>
          </a:p>
          <a:p>
            <a:pPr marL="12700" indent="0">
              <a:lnSpc>
                <a:spcPct val="110000"/>
              </a:lnSpc>
              <a:spcBef>
                <a:spcPts val="400"/>
              </a:spcBef>
              <a:buNone/>
              <a:tabLst>
                <a:tab pos="354965" algn="l"/>
                <a:tab pos="355600" algn="l"/>
              </a:tabLst>
            </a:pPr>
            <a:r>
              <a:rPr lang="en-US" sz="3200" dirty="0">
                <a:cs typeface="Arial"/>
              </a:rPr>
              <a:t>3. To Advance the Minuteman Academy Model</a:t>
            </a:r>
          </a:p>
          <a:p>
            <a:pPr marL="756285" lvl="1" indent="-287655">
              <a:lnSpc>
                <a:spcPct val="110000"/>
              </a:lnSpc>
              <a:spcBef>
                <a:spcPts val="340"/>
              </a:spcBef>
              <a:buChar char="–"/>
              <a:tabLst>
                <a:tab pos="756920" algn="l"/>
              </a:tabLst>
            </a:pPr>
            <a:r>
              <a:rPr lang="en-US" sz="2800" dirty="0">
                <a:cs typeface="Arial"/>
              </a:rPr>
              <a:t>Expand transdisciplinary integration through increased project-based learning</a:t>
            </a:r>
            <a:r>
              <a:rPr lang="en-US" dirty="0">
                <a:cs typeface="Arial"/>
              </a:rPr>
              <a:t> </a:t>
            </a:r>
            <a:endParaRPr lang="en-US" dirty="0"/>
          </a:p>
          <a:p>
            <a:pPr marL="12700" indent="0">
              <a:lnSpc>
                <a:spcPct val="100000"/>
              </a:lnSpc>
              <a:spcBef>
                <a:spcPts val="365"/>
              </a:spcBef>
              <a:buNone/>
              <a:tabLst>
                <a:tab pos="354965" algn="l"/>
                <a:tab pos="355600" algn="l"/>
              </a:tabLst>
            </a:pPr>
            <a:endParaRPr lang="en-US" sz="1200" spc="-5" dirty="0">
              <a:cs typeface="Arial"/>
            </a:endParaRPr>
          </a:p>
          <a:p>
            <a:r>
              <a:rPr lang="en-US" dirty="0"/>
              <a:t>Increasing access to what Minuteman has to offer by expanding the enrollment capacity of the facility. Capitalizing on the potential use and expansion of the Athletic Fields for the benefit of our students and communities thus also increasing revenue potential. Lastly, successfully closing out the MSBA School Building Project.</a:t>
            </a:r>
          </a:p>
          <a:p>
            <a:pPr marL="12700" indent="0">
              <a:lnSpc>
                <a:spcPct val="100000"/>
              </a:lnSpc>
              <a:spcBef>
                <a:spcPts val="365"/>
              </a:spcBef>
              <a:buNone/>
              <a:tabLst>
                <a:tab pos="354965" algn="l"/>
                <a:tab pos="355600" algn="l"/>
              </a:tabLst>
            </a:pPr>
            <a:endParaRPr lang="en-US" sz="1200" spc="-5" dirty="0">
              <a:cs typeface="Arial"/>
            </a:endParaRPr>
          </a:p>
          <a:p>
            <a:pPr marL="12700" indent="0">
              <a:lnSpc>
                <a:spcPct val="100000"/>
              </a:lnSpc>
              <a:spcBef>
                <a:spcPts val="365"/>
              </a:spcBef>
              <a:buNone/>
              <a:tabLst>
                <a:tab pos="354965" algn="l"/>
                <a:tab pos="355600" algn="l"/>
              </a:tabLst>
            </a:pPr>
            <a:r>
              <a:rPr lang="en-US" sz="1200" spc="-5" dirty="0">
                <a:cs typeface="Arial"/>
              </a:rPr>
              <a:t>4. To Increase</a:t>
            </a:r>
            <a:r>
              <a:rPr lang="en-US" sz="1200" spc="-25" dirty="0">
                <a:cs typeface="Arial"/>
              </a:rPr>
              <a:t> the </a:t>
            </a:r>
            <a:r>
              <a:rPr lang="en-US" sz="1200" dirty="0">
                <a:cs typeface="Arial"/>
              </a:rPr>
              <a:t>Enrollment</a:t>
            </a:r>
            <a:r>
              <a:rPr lang="en-US" sz="1200" spc="-65" dirty="0">
                <a:cs typeface="Arial"/>
              </a:rPr>
              <a:t> </a:t>
            </a:r>
            <a:r>
              <a:rPr lang="en-US" sz="1200" dirty="0">
                <a:cs typeface="Arial"/>
              </a:rPr>
              <a:t>Capacity of our Facility</a:t>
            </a:r>
          </a:p>
          <a:p>
            <a:pPr marL="12700" indent="0">
              <a:lnSpc>
                <a:spcPct val="100000"/>
              </a:lnSpc>
              <a:spcBef>
                <a:spcPts val="385"/>
              </a:spcBef>
              <a:buNone/>
              <a:tabLst>
                <a:tab pos="354965" algn="l"/>
                <a:tab pos="355600" algn="l"/>
              </a:tabLst>
            </a:pPr>
            <a:r>
              <a:rPr lang="en-US" sz="1200" dirty="0">
                <a:cs typeface="Arial"/>
              </a:rPr>
              <a:t>5. To Capitalize on Athletic</a:t>
            </a:r>
            <a:r>
              <a:rPr lang="en-US" sz="1200" spc="-15" dirty="0">
                <a:cs typeface="Arial"/>
              </a:rPr>
              <a:t> </a:t>
            </a:r>
            <a:r>
              <a:rPr lang="en-US" sz="1200" dirty="0">
                <a:cs typeface="Arial"/>
              </a:rPr>
              <a:t>Fields</a:t>
            </a:r>
            <a:r>
              <a:rPr lang="en-US" sz="1200" spc="-45" dirty="0">
                <a:cs typeface="Arial"/>
              </a:rPr>
              <a:t> </a:t>
            </a:r>
            <a:r>
              <a:rPr lang="en-US" sz="1200" spc="-5" dirty="0">
                <a:cs typeface="Arial"/>
              </a:rPr>
              <a:t>Operations and Management</a:t>
            </a:r>
            <a:endParaRPr lang="en-US" sz="1200" dirty="0">
              <a:cs typeface="Arial"/>
            </a:endParaRPr>
          </a:p>
          <a:p>
            <a:pPr marL="12700" indent="0">
              <a:lnSpc>
                <a:spcPct val="100000"/>
              </a:lnSpc>
              <a:spcBef>
                <a:spcPts val="380"/>
              </a:spcBef>
              <a:buNone/>
              <a:tabLst>
                <a:tab pos="354965" algn="l"/>
                <a:tab pos="355600" algn="l"/>
              </a:tabLst>
            </a:pPr>
            <a:r>
              <a:rPr lang="en-US" sz="1200" dirty="0">
                <a:cs typeface="Arial"/>
              </a:rPr>
              <a:t>6. To Increase Campus Facilities</a:t>
            </a:r>
            <a:r>
              <a:rPr lang="en-US" sz="1200" spc="-65" dirty="0">
                <a:cs typeface="Arial"/>
              </a:rPr>
              <a:t> </a:t>
            </a:r>
            <a:r>
              <a:rPr lang="en-US" sz="1200" dirty="0">
                <a:cs typeface="Arial"/>
              </a:rPr>
              <a:t>Use</a:t>
            </a:r>
            <a:r>
              <a:rPr lang="en-US" sz="1200" spc="-10" dirty="0">
                <a:cs typeface="Arial"/>
              </a:rPr>
              <a:t> </a:t>
            </a:r>
            <a:r>
              <a:rPr lang="en-US" sz="1200" dirty="0">
                <a:cs typeface="Arial"/>
              </a:rPr>
              <a:t>&amp;</a:t>
            </a:r>
            <a:r>
              <a:rPr lang="en-US" sz="1200" spc="-30" dirty="0">
                <a:cs typeface="Arial"/>
              </a:rPr>
              <a:t> </a:t>
            </a:r>
            <a:r>
              <a:rPr lang="en-US" sz="1200" dirty="0">
                <a:cs typeface="Arial"/>
              </a:rPr>
              <a:t>Rental</a:t>
            </a:r>
            <a:r>
              <a:rPr lang="en-US" sz="1200" spc="-10" dirty="0">
                <a:cs typeface="Arial"/>
              </a:rPr>
              <a:t> </a:t>
            </a:r>
            <a:r>
              <a:rPr lang="en-US" sz="1200" dirty="0">
                <a:cs typeface="Arial"/>
              </a:rPr>
              <a:t>Revenue</a:t>
            </a:r>
          </a:p>
          <a:p>
            <a:pPr marL="12700" indent="0">
              <a:spcBef>
                <a:spcPts val="380"/>
              </a:spcBef>
              <a:buNone/>
              <a:tabLst>
                <a:tab pos="354965" algn="l"/>
                <a:tab pos="355600" algn="l"/>
              </a:tabLst>
            </a:pPr>
            <a:r>
              <a:rPr lang="en-US" sz="1200" dirty="0">
                <a:cs typeface="Arial"/>
              </a:rPr>
              <a:t>7. To Close</a:t>
            </a:r>
            <a:r>
              <a:rPr lang="en-US" sz="1200" spc="-50" dirty="0">
                <a:cs typeface="Arial"/>
              </a:rPr>
              <a:t> </a:t>
            </a:r>
            <a:r>
              <a:rPr lang="en-US" sz="1200" dirty="0">
                <a:cs typeface="Arial"/>
              </a:rPr>
              <a:t>out</a:t>
            </a:r>
            <a:r>
              <a:rPr lang="en-US" sz="1200" spc="-35" dirty="0">
                <a:cs typeface="Arial"/>
              </a:rPr>
              <a:t> the </a:t>
            </a:r>
            <a:r>
              <a:rPr lang="en-US" sz="1200" dirty="0">
                <a:cs typeface="Arial"/>
              </a:rPr>
              <a:t>Massachusetts School Building Authority (MSBA) P</a:t>
            </a:r>
            <a:r>
              <a:rPr lang="en-US" sz="1200" spc="-5" dirty="0">
                <a:cs typeface="Arial"/>
              </a:rPr>
              <a:t>roject (August 2023)</a:t>
            </a:r>
            <a:endParaRPr lang="en-US" sz="1200" dirty="0">
              <a:cs typeface="Arial"/>
            </a:endParaRPr>
          </a:p>
          <a:p>
            <a:endParaRPr lang="en-US" b="1" dirty="0"/>
          </a:p>
          <a:p>
            <a:r>
              <a:rPr lang="en-US" b="1" dirty="0"/>
              <a:t>Drivers (Bullets and Notes from Fin Com Meeting)</a:t>
            </a:r>
          </a:p>
          <a:p>
            <a:pPr marL="12700" indent="0">
              <a:lnSpc>
                <a:spcPct val="100000"/>
              </a:lnSpc>
              <a:spcBef>
                <a:spcPts val="365"/>
              </a:spcBef>
              <a:buNone/>
              <a:tabLst>
                <a:tab pos="354965" algn="l"/>
                <a:tab pos="355600" algn="l"/>
              </a:tabLst>
            </a:pPr>
            <a:r>
              <a:rPr lang="en-US" sz="1200" spc="-5" dirty="0">
                <a:cs typeface="Arial"/>
              </a:rPr>
              <a:t>1. Teacher Contract in Negotiation plus Steps and Lanes Changes</a:t>
            </a:r>
            <a:endParaRPr lang="en-US" sz="1200" dirty="0">
              <a:cs typeface="Arial"/>
            </a:endParaRPr>
          </a:p>
          <a:p>
            <a:pPr marL="12700" marR="5080" indent="0">
              <a:lnSpc>
                <a:spcPct val="100000"/>
              </a:lnSpc>
              <a:spcBef>
                <a:spcPts val="365"/>
              </a:spcBef>
              <a:buNone/>
              <a:tabLst>
                <a:tab pos="354965" algn="l"/>
                <a:tab pos="355600" algn="l"/>
              </a:tabLst>
            </a:pPr>
            <a:r>
              <a:rPr lang="en-US" sz="1200" spc="-5" dirty="0">
                <a:cs typeface="Arial"/>
              </a:rPr>
              <a:t>2. Three Additional Teacher Full-Time Equivalents (FTEs) Due To Increased Enrollment &amp; Students’ Academic Needs</a:t>
            </a:r>
          </a:p>
          <a:p>
            <a:pPr marL="12700" indent="0">
              <a:lnSpc>
                <a:spcPct val="100000"/>
              </a:lnSpc>
              <a:spcBef>
                <a:spcPts val="365"/>
              </a:spcBef>
              <a:buNone/>
              <a:tabLst>
                <a:tab pos="354965" algn="l"/>
                <a:tab pos="355600" algn="l"/>
              </a:tabLst>
            </a:pPr>
            <a:r>
              <a:rPr lang="en-US" sz="1200" spc="-5" dirty="0">
                <a:cs typeface="Arial"/>
              </a:rPr>
              <a:t>3. Health Insurance (10% Projected Increase + FTEs)</a:t>
            </a:r>
          </a:p>
          <a:p>
            <a:pPr marL="0" indent="0">
              <a:spcBef>
                <a:spcPts val="600"/>
              </a:spcBef>
              <a:buNone/>
            </a:pPr>
            <a:r>
              <a:rPr lang="en-US" sz="1200" spc="-5" dirty="0">
                <a:cs typeface="Arial"/>
              </a:rPr>
              <a:t>4. CTE Supply and Material Cost Increases</a:t>
            </a:r>
            <a:endParaRPr lang="en-US" dirty="0"/>
          </a:p>
          <a:p>
            <a:pPr marL="12700" indent="0">
              <a:lnSpc>
                <a:spcPct val="100000"/>
              </a:lnSpc>
              <a:spcBef>
                <a:spcPts val="365"/>
              </a:spcBef>
              <a:buNone/>
              <a:tabLst>
                <a:tab pos="354965" algn="l"/>
                <a:tab pos="355600" algn="l"/>
              </a:tabLst>
            </a:pPr>
            <a:r>
              <a:rPr lang="en-US" sz="1200" spc="-5" dirty="0">
                <a:cs typeface="Arial"/>
              </a:rPr>
              <a:t>5. Transportation Increase (5% CPI Increase)</a:t>
            </a:r>
          </a:p>
          <a:p>
            <a:pPr marL="0" indent="0">
              <a:spcBef>
                <a:spcPts val="600"/>
              </a:spcBef>
              <a:buNone/>
            </a:pPr>
            <a:r>
              <a:rPr lang="en-US" sz="1200" spc="-5" dirty="0">
                <a:cs typeface="Arial"/>
              </a:rPr>
              <a:t>6. Building Utilities and Heating (8% Projected Increase)</a:t>
            </a:r>
          </a:p>
          <a:p>
            <a:pPr marL="0" indent="0">
              <a:spcBef>
                <a:spcPts val="600"/>
              </a:spcBef>
              <a:buNone/>
            </a:pPr>
            <a:r>
              <a:rPr lang="en-US" sz="1200" spc="-5" dirty="0">
                <a:cs typeface="Arial"/>
              </a:rPr>
              <a:t>7. Other Post Employment Benefit (OPEB) Contribution ($230,000 = $110,000 Increase)</a:t>
            </a:r>
          </a:p>
          <a:p>
            <a:pPr marL="0" indent="0">
              <a:spcBef>
                <a:spcPts val="600"/>
              </a:spcBef>
              <a:buNone/>
            </a:pPr>
            <a:r>
              <a:rPr lang="en-US" sz="1200" spc="-5" dirty="0">
                <a:cs typeface="Arial"/>
              </a:rPr>
              <a:t>8. Stabilization ($500,000 = Consistent with FY23 Funding)</a:t>
            </a:r>
          </a:p>
          <a:p>
            <a:endParaRPr lang="en-US" b="1" dirty="0"/>
          </a:p>
          <a:p>
            <a:r>
              <a:rPr lang="en-US" dirty="0"/>
              <a:t>Some of the major drivers in the FY24 Budget include:</a:t>
            </a:r>
          </a:p>
          <a:p>
            <a:pPr marL="232943" indent="-232943">
              <a:lnSpc>
                <a:spcPct val="200000"/>
              </a:lnSpc>
              <a:buAutoNum type="arabicPeriod"/>
            </a:pPr>
            <a:r>
              <a:rPr lang="en-US" dirty="0"/>
              <a:t>Contract negotiations with our teachers.</a:t>
            </a:r>
          </a:p>
          <a:p>
            <a:pPr marL="232943" indent="-232943">
              <a:lnSpc>
                <a:spcPct val="200000"/>
              </a:lnSpc>
              <a:buAutoNum type="arabicPeriod"/>
            </a:pPr>
            <a:r>
              <a:rPr lang="en-US" dirty="0"/>
              <a:t>The need for 3 new Full-time Teachers due to increased enrollment and the academic needs of our students.</a:t>
            </a:r>
          </a:p>
          <a:p>
            <a:pPr marL="232943" indent="-232943">
              <a:lnSpc>
                <a:spcPct val="200000"/>
              </a:lnSpc>
              <a:buAutoNum type="arabicPeriod"/>
            </a:pPr>
            <a:r>
              <a:rPr lang="en-US" dirty="0"/>
              <a:t>Minuteman’s participation in a Health Trust with 4 other Regional Vocational Schools. They have not set their final rates for FY24, but they recommend that all Schools within the Trust carry a 10% Increase at this point in our Budgeting.</a:t>
            </a:r>
          </a:p>
          <a:p>
            <a:pPr marL="232943" indent="-232943">
              <a:lnSpc>
                <a:spcPct val="200000"/>
              </a:lnSpc>
              <a:buAutoNum type="arabicPeriod"/>
            </a:pPr>
            <a:r>
              <a:rPr lang="en-US" dirty="0"/>
              <a:t>And the impact of inflation on the prices of supplies and materials needed, mainly for our CTE instruction required to meet industry standards.</a:t>
            </a:r>
          </a:p>
          <a:p>
            <a:r>
              <a:rPr lang="en-US" dirty="0"/>
              <a:t>5/6.  The increase in costs for Transportation and Building Utilities/Heating, etc. due to inflation.</a:t>
            </a:r>
          </a:p>
          <a:p>
            <a:r>
              <a:rPr lang="en-US" dirty="0"/>
              <a:t>7. The increase of the OPEB contribution based on the recommendation of the OPEB Study Committee</a:t>
            </a:r>
          </a:p>
          <a:p>
            <a:r>
              <a:rPr lang="en-US" dirty="0"/>
              <a:t>8. The continued funding of our Capital Stabilization Fund which will support some of the strategies for increasing Enrollment Capacity.</a:t>
            </a:r>
          </a:p>
          <a:p>
            <a:pPr marL="232943" indent="-232943">
              <a:lnSpc>
                <a:spcPct val="200000"/>
              </a:lnSpc>
              <a:buAutoNum type="arabicPeriod"/>
            </a:pPr>
            <a:endParaRPr lang="en-US" dirty="0"/>
          </a:p>
          <a:p>
            <a:pPr>
              <a:lnSpc>
                <a:spcPct val="200000"/>
              </a:lnSpc>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B9249F8-0268-9545-A6F2-E160C17162BE}" type="slidenum">
              <a:rPr lang="en-US" smtClean="0"/>
              <a:t>4</a:t>
            </a:fld>
            <a:endParaRPr lang="en-US"/>
          </a:p>
        </p:txBody>
      </p:sp>
    </p:spTree>
    <p:extLst>
      <p:ext uri="{BB962C8B-B14F-4D97-AF65-F5344CB8AC3E}">
        <p14:creationId xmlns:p14="http://schemas.microsoft.com/office/powerpoint/2010/main" val="276859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Total Preliminary Assessment for Arlington, </a:t>
            </a:r>
            <a:r>
              <a:rPr lang="en-US" b="1"/>
              <a:t>including the Building Project- Debt Service (that is excluded from Prop 2 ½)</a:t>
            </a:r>
            <a:r>
              <a:rPr lang="en-US"/>
              <a:t> is approximately $8.9 Million.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Preliminary Assessment for Arlington </a:t>
            </a:r>
            <a:r>
              <a:rPr lang="en-US" b="1"/>
              <a:t>without the Building Project Debt</a:t>
            </a:r>
            <a:r>
              <a:rPr lang="en-US"/>
              <a:t> is approximately $7.1 Million.</a:t>
            </a:r>
          </a:p>
        </p:txBody>
      </p:sp>
      <p:sp>
        <p:nvSpPr>
          <p:cNvPr id="4" name="Slide Number Placeholder 3"/>
          <p:cNvSpPr>
            <a:spLocks noGrp="1"/>
          </p:cNvSpPr>
          <p:nvPr>
            <p:ph type="sldNum" sz="quarter" idx="5"/>
          </p:nvPr>
        </p:nvSpPr>
        <p:spPr/>
        <p:txBody>
          <a:bodyPr/>
          <a:lstStyle/>
          <a:p>
            <a:fld id="{CB9249F8-0268-9545-A6F2-E160C17162BE}" type="slidenum">
              <a:rPr lang="en-US" smtClean="0"/>
              <a:t>5</a:t>
            </a:fld>
            <a:endParaRPr lang="en-US"/>
          </a:p>
        </p:txBody>
      </p:sp>
    </p:spTree>
    <p:extLst>
      <p:ext uri="{BB962C8B-B14F-4D97-AF65-F5344CB8AC3E}">
        <p14:creationId xmlns:p14="http://schemas.microsoft.com/office/powerpoint/2010/main" val="401086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graph, we will show the comparison of changes in enrollment to the changes in revenue. The purple line across the top is our School Designed Enrollment of 628 at 85% capacity.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tri-colored bar graph includes the Total, Member, and Non-Member Enrollment compared to the 85% School Capacity indicated by the purple line. As the graph shows, we are over 85% capacity.  The change in enrollment is a major factor impacting the operating budget. With the plans for the new school building came the plans for increasing in-district student enrollment. As seen here, we are successfully meeting that objective.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the Yellow Line represents the Non-Member Tuition, and the Light Blue Line represents the Capital Fee Revenue available to reduce Member Assessments.  As you can see these are trending in the opposite direction of increasing member enrollment. As a result, Member Towns are responsible for more of the cost (and soon all the cost) associated with Operating and Capital Budget through their Assessments.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Additional: (Do not need to be read at Town Meeting)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Enrollment from our member towns are increasing as the enrollment from the non-member towns are matriculating out with each graduating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enrollment shifts, Minuteman’s Out of District Revenue is Decreasing, Both from Tuition and Capital Fee (Set by the State).</a:t>
            </a:r>
          </a:p>
        </p:txBody>
      </p:sp>
      <p:sp>
        <p:nvSpPr>
          <p:cNvPr id="4" name="Slide Number Placeholder 3"/>
          <p:cNvSpPr>
            <a:spLocks noGrp="1"/>
          </p:cNvSpPr>
          <p:nvPr>
            <p:ph type="sldNum" sz="quarter" idx="5"/>
          </p:nvPr>
        </p:nvSpPr>
        <p:spPr/>
        <p:txBody>
          <a:bodyPr/>
          <a:lstStyle/>
          <a:p>
            <a:fld id="{CB9249F8-0268-9545-A6F2-E160C17162BE}" type="slidenum">
              <a:rPr lang="en-US" smtClean="0"/>
              <a:t>6</a:t>
            </a:fld>
            <a:endParaRPr lang="en-US"/>
          </a:p>
        </p:txBody>
      </p:sp>
    </p:spTree>
    <p:extLst>
      <p:ext uri="{BB962C8B-B14F-4D97-AF65-F5344CB8AC3E}">
        <p14:creationId xmlns:p14="http://schemas.microsoft.com/office/powerpoint/2010/main" val="102914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year over year the changes in the components of the Assessment. Minuteman uses the 4 Year Rolling Average of Enrollment to determine Assessments, as noted in the Regional Agreement.</a:t>
            </a:r>
          </a:p>
          <a:p>
            <a:endParaRPr lang="en-US" dirty="0"/>
          </a:p>
          <a:p>
            <a:r>
              <a:rPr lang="en-US" dirty="0"/>
              <a:t>Arlington’s 4 Year Rolling Average has increased by 15.7%, compared to the total Assessment increasing 12.4%.</a:t>
            </a:r>
          </a:p>
        </p:txBody>
      </p:sp>
      <p:sp>
        <p:nvSpPr>
          <p:cNvPr id="4" name="Slide Number Placeholder 3"/>
          <p:cNvSpPr>
            <a:spLocks noGrp="1"/>
          </p:cNvSpPr>
          <p:nvPr>
            <p:ph type="sldNum" sz="quarter" idx="5"/>
          </p:nvPr>
        </p:nvSpPr>
        <p:spPr/>
        <p:txBody>
          <a:bodyPr/>
          <a:lstStyle/>
          <a:p>
            <a:fld id="{CB9249F8-0268-9545-A6F2-E160C17162BE}" type="slidenum">
              <a:rPr lang="en-US" smtClean="0"/>
              <a:t>7</a:t>
            </a:fld>
            <a:endParaRPr lang="en-US"/>
          </a:p>
        </p:txBody>
      </p:sp>
    </p:spTree>
    <p:extLst>
      <p:ext uri="{BB962C8B-B14F-4D97-AF65-F5344CB8AC3E}">
        <p14:creationId xmlns:p14="http://schemas.microsoft.com/office/powerpoint/2010/main" val="43461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show the Percent Change in Four Year Rolling Average of Enrollment (Blue Column) with the Percent Change in Assessment (Red) for all our Member Towns. For most of our Member Towns, these correspond, and track together closely, as spelled out in our Regional Agreement. For Arlington, you can see (as noted in the previous slide) there was a 16% increase in 4 Year Rolling Average, but a 12% increase in Total Assessment.</a:t>
            </a:r>
          </a:p>
          <a:p>
            <a:endParaRPr lang="en-US" dirty="0"/>
          </a:p>
          <a:p>
            <a:r>
              <a:rPr lang="en-US" dirty="0"/>
              <a:t>It is important to note that the 4-Year Rolling Average will eventually even out over the next few years as enrollment becomes more typical of full freshman classes of Member Town Students.</a:t>
            </a:r>
          </a:p>
          <a:p>
            <a:endParaRPr lang="en-US" dirty="0"/>
          </a:p>
          <a:p>
            <a:endParaRPr lang="en-US" dirty="0"/>
          </a:p>
        </p:txBody>
      </p:sp>
      <p:sp>
        <p:nvSpPr>
          <p:cNvPr id="4" name="Slide Number Placeholder 3"/>
          <p:cNvSpPr>
            <a:spLocks noGrp="1"/>
          </p:cNvSpPr>
          <p:nvPr>
            <p:ph type="sldNum" sz="quarter" idx="5"/>
          </p:nvPr>
        </p:nvSpPr>
        <p:spPr/>
        <p:txBody>
          <a:bodyPr/>
          <a:lstStyle/>
          <a:p>
            <a:fld id="{CB9249F8-0268-9545-A6F2-E160C17162BE}" type="slidenum">
              <a:rPr lang="en-US" smtClean="0"/>
              <a:t>8</a:t>
            </a:fld>
            <a:endParaRPr lang="en-US"/>
          </a:p>
        </p:txBody>
      </p:sp>
    </p:spTree>
    <p:extLst>
      <p:ext uri="{BB962C8B-B14F-4D97-AF65-F5344CB8AC3E}">
        <p14:creationId xmlns:p14="http://schemas.microsoft.com/office/powerpoint/2010/main" val="283101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as presented, it is the shifts in enrollment that are increasing the assessments for each member town.  The increase is paying for more of your students to have access to a choice in the type and quality of a career technical education.</a:t>
            </a:r>
          </a:p>
          <a:p>
            <a:endParaRPr lang="en-US"/>
          </a:p>
          <a:p>
            <a:endParaRPr lang="en-US"/>
          </a:p>
        </p:txBody>
      </p:sp>
      <p:sp>
        <p:nvSpPr>
          <p:cNvPr id="4" name="Slide Number Placeholder 3"/>
          <p:cNvSpPr>
            <a:spLocks noGrp="1"/>
          </p:cNvSpPr>
          <p:nvPr>
            <p:ph type="sldNum" sz="quarter" idx="5"/>
          </p:nvPr>
        </p:nvSpPr>
        <p:spPr/>
        <p:txBody>
          <a:bodyPr/>
          <a:lstStyle/>
          <a:p>
            <a:fld id="{CB9249F8-0268-9545-A6F2-E160C17162BE}" type="slidenum">
              <a:rPr lang="en-US" smtClean="0"/>
              <a:t>9</a:t>
            </a:fld>
            <a:endParaRPr lang="en-US"/>
          </a:p>
        </p:txBody>
      </p:sp>
    </p:spTree>
    <p:extLst>
      <p:ext uri="{BB962C8B-B14F-4D97-AF65-F5344CB8AC3E}">
        <p14:creationId xmlns:p14="http://schemas.microsoft.com/office/powerpoint/2010/main" val="2577352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51CA734-E53E-1249-A45A-43383F3C05C2}"/>
              </a:ext>
            </a:extLst>
          </p:cNvPr>
          <p:cNvSpPr/>
          <p:nvPr userDrawn="1"/>
        </p:nvSpPr>
        <p:spPr>
          <a:xfrm>
            <a:off x="-115502" y="2517008"/>
            <a:ext cx="12426215" cy="4504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3A6C9-8EAB-024B-A967-C9722B53449D}"/>
              </a:ext>
            </a:extLst>
          </p:cNvPr>
          <p:cNvSpPr>
            <a:spLocks noGrp="1"/>
          </p:cNvSpPr>
          <p:nvPr>
            <p:ph type="ctrTitle"/>
          </p:nvPr>
        </p:nvSpPr>
        <p:spPr>
          <a:xfrm>
            <a:off x="1697259" y="2616466"/>
            <a:ext cx="10141819" cy="1961901"/>
          </a:xfrm>
        </p:spPr>
        <p:txBody>
          <a:bodyPr anchor="b"/>
          <a:lstStyle>
            <a:lvl1pPr algn="l">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1DBE4D2-C94D-164C-AF4E-A9D5C1C400E2}"/>
              </a:ext>
            </a:extLst>
          </p:cNvPr>
          <p:cNvSpPr>
            <a:spLocks noGrp="1"/>
          </p:cNvSpPr>
          <p:nvPr>
            <p:ph type="subTitle" idx="1"/>
          </p:nvPr>
        </p:nvSpPr>
        <p:spPr>
          <a:xfrm>
            <a:off x="1697260" y="4670443"/>
            <a:ext cx="10141818" cy="211536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a:extLst>
              <a:ext uri="{FF2B5EF4-FFF2-40B4-BE49-F238E27FC236}">
                <a16:creationId xmlns:a16="http://schemas.microsoft.com/office/drawing/2014/main" id="{8B2B1293-C9EA-F941-AD48-E4480349651D}"/>
              </a:ext>
            </a:extLst>
          </p:cNvPr>
          <p:cNvPicPr>
            <a:picLocks noChangeAspect="1"/>
          </p:cNvPicPr>
          <p:nvPr userDrawn="1"/>
        </p:nvPicPr>
        <p:blipFill>
          <a:blip r:embed="rId2"/>
          <a:stretch>
            <a:fillRect/>
          </a:stretch>
        </p:blipFill>
        <p:spPr>
          <a:xfrm>
            <a:off x="602511" y="1289785"/>
            <a:ext cx="5151095" cy="785060"/>
          </a:xfrm>
          <a:prstGeom prst="rect">
            <a:avLst/>
          </a:prstGeom>
        </p:spPr>
      </p:pic>
      <p:cxnSp>
        <p:nvCxnSpPr>
          <p:cNvPr id="20" name="Straight Connector 19">
            <a:extLst>
              <a:ext uri="{FF2B5EF4-FFF2-40B4-BE49-F238E27FC236}">
                <a16:creationId xmlns:a16="http://schemas.microsoft.com/office/drawing/2014/main" id="{F8CE1B78-AED1-2A43-8E4C-B5EEC2F64090}"/>
              </a:ext>
            </a:extLst>
          </p:cNvPr>
          <p:cNvCxnSpPr/>
          <p:nvPr userDrawn="1"/>
        </p:nvCxnSpPr>
        <p:spPr>
          <a:xfrm flipV="1">
            <a:off x="9952522" y="336884"/>
            <a:ext cx="0" cy="702644"/>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FC847C4-012A-9B47-9E24-BF5FEB10CA32}"/>
              </a:ext>
            </a:extLst>
          </p:cNvPr>
          <p:cNvPicPr>
            <a:picLocks noChangeAspect="1"/>
          </p:cNvPicPr>
          <p:nvPr userDrawn="1"/>
        </p:nvPicPr>
        <p:blipFill>
          <a:blip r:embed="rId3">
            <a:alphaModFix amt="19000"/>
          </a:blip>
          <a:stretch>
            <a:fillRect/>
          </a:stretch>
        </p:blipFill>
        <p:spPr>
          <a:xfrm>
            <a:off x="7994822" y="3490448"/>
            <a:ext cx="4315891" cy="3531184"/>
          </a:xfrm>
          <a:prstGeom prst="rect">
            <a:avLst/>
          </a:prstGeom>
        </p:spPr>
      </p:pic>
    </p:spTree>
    <p:extLst>
      <p:ext uri="{BB962C8B-B14F-4D97-AF65-F5344CB8AC3E}">
        <p14:creationId xmlns:p14="http://schemas.microsoft.com/office/powerpoint/2010/main" val="191807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6C19E1-0437-724B-A52A-20640F44C1E5}"/>
              </a:ext>
            </a:extLst>
          </p:cNvPr>
          <p:cNvSpPr/>
          <p:nvPr userDrawn="1"/>
        </p:nvSpPr>
        <p:spPr>
          <a:xfrm>
            <a:off x="-125129" y="-105878"/>
            <a:ext cx="12426215" cy="175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8C6C4F0-9753-7441-82CF-550E4922E263}"/>
              </a:ext>
            </a:extLst>
          </p:cNvPr>
          <p:cNvPicPr>
            <a:picLocks noChangeAspect="1"/>
          </p:cNvPicPr>
          <p:nvPr userDrawn="1"/>
        </p:nvPicPr>
        <p:blipFill>
          <a:blip r:embed="rId2"/>
          <a:stretch>
            <a:fillRect/>
          </a:stretch>
        </p:blipFill>
        <p:spPr>
          <a:xfrm>
            <a:off x="256002" y="6269061"/>
            <a:ext cx="2968461" cy="452413"/>
          </a:xfrm>
          <a:prstGeom prst="rect">
            <a:avLst/>
          </a:prstGeom>
        </p:spPr>
      </p:pic>
      <p:sp>
        <p:nvSpPr>
          <p:cNvPr id="2" name="Title 1">
            <a:extLst>
              <a:ext uri="{FF2B5EF4-FFF2-40B4-BE49-F238E27FC236}">
                <a16:creationId xmlns:a16="http://schemas.microsoft.com/office/drawing/2014/main" id="{D599146C-C163-2D4E-860D-4CC8A7C3E69E}"/>
              </a:ext>
            </a:extLst>
          </p:cNvPr>
          <p:cNvSpPr>
            <a:spLocks noGrp="1"/>
          </p:cNvSpPr>
          <p:nvPr>
            <p:ph type="title"/>
          </p:nvPr>
        </p:nvSpPr>
        <p:spPr/>
        <p:txBody>
          <a:bodyPr/>
          <a:lstStyle>
            <a:lvl1pPr>
              <a:defRPr b="1">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A33EE61A-EDCB-214C-9A65-AFE273B5C9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479D542D-EBB6-9444-B9D0-0F3F05D07321}"/>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spTree>
    <p:extLst>
      <p:ext uri="{BB962C8B-B14F-4D97-AF65-F5344CB8AC3E}">
        <p14:creationId xmlns:p14="http://schemas.microsoft.com/office/powerpoint/2010/main" val="68006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5999C-26E7-D948-BDE7-E94C9FFE2633}"/>
              </a:ext>
            </a:extLst>
          </p:cNvPr>
          <p:cNvSpPr>
            <a:spLocks noGrp="1"/>
          </p:cNvSpPr>
          <p:nvPr>
            <p:ph type="title" orient="vert"/>
          </p:nvPr>
        </p:nvSpPr>
        <p:spPr>
          <a:xfrm>
            <a:off x="8724900" y="365125"/>
            <a:ext cx="2628900" cy="5811838"/>
          </a:xfrm>
        </p:spPr>
        <p:txBody>
          <a:bodyPr vert="eaVert"/>
          <a:lstStyle>
            <a:lvl1pPr>
              <a:defRPr b="1"/>
            </a:lvl1pPr>
          </a:lstStyle>
          <a:p>
            <a:r>
              <a:rPr lang="en-US"/>
              <a:t>Click to edit Master title style</a:t>
            </a:r>
          </a:p>
        </p:txBody>
      </p:sp>
      <p:sp>
        <p:nvSpPr>
          <p:cNvPr id="3" name="Vertical Text Placeholder 2">
            <a:extLst>
              <a:ext uri="{FF2B5EF4-FFF2-40B4-BE49-F238E27FC236}">
                <a16:creationId xmlns:a16="http://schemas.microsoft.com/office/drawing/2014/main" id="{2CDC7BD4-924C-6240-A286-8EE54B3E5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17563B13-7AD0-834E-8C3D-347BE0A24819}"/>
              </a:ext>
            </a:extLst>
          </p:cNvPr>
          <p:cNvSpPr txBox="1">
            <a:spLocks/>
          </p:cNvSpPr>
          <p:nvPr userDrawn="1"/>
        </p:nvSpPr>
        <p:spPr>
          <a:xfrm>
            <a:off x="9322872"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45BE6A-34D3-3541-8D3B-4AD4CC9371D4}" type="slidenum">
              <a:rPr lang="en-US" smtClean="0"/>
              <a:pPr/>
              <a:t>‹#›</a:t>
            </a:fld>
            <a:endParaRPr lang="en-US"/>
          </a:p>
        </p:txBody>
      </p:sp>
    </p:spTree>
    <p:extLst>
      <p:ext uri="{BB962C8B-B14F-4D97-AF65-F5344CB8AC3E}">
        <p14:creationId xmlns:p14="http://schemas.microsoft.com/office/powerpoint/2010/main" val="335104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6014A8-03CA-2640-8092-0E1565160F10}"/>
              </a:ext>
            </a:extLst>
          </p:cNvPr>
          <p:cNvSpPr/>
          <p:nvPr userDrawn="1"/>
        </p:nvSpPr>
        <p:spPr>
          <a:xfrm>
            <a:off x="-125129" y="-105878"/>
            <a:ext cx="12426215" cy="175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CEE87-1629-E84F-A95B-C06E12F320BD}"/>
              </a:ext>
            </a:extLst>
          </p:cNvPr>
          <p:cNvSpPr>
            <a:spLocks noGrp="1"/>
          </p:cNvSpPr>
          <p:nvPr>
            <p:ph type="title"/>
          </p:nvPr>
        </p:nvSpPr>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E6A63C5-4B61-DC45-9664-7A5C1CD9E937}"/>
              </a:ext>
            </a:extLst>
          </p:cNvPr>
          <p:cNvSpPr>
            <a:spLocks noGrp="1"/>
          </p:cNvSpPr>
          <p:nvPr>
            <p:ph idx="1"/>
          </p:nvPr>
        </p:nvSpPr>
        <p:spPr>
          <a:xfrm>
            <a:off x="838200" y="1825624"/>
            <a:ext cx="10515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2349F52-535F-D544-BA01-021C0A828C59}"/>
              </a:ext>
            </a:extLst>
          </p:cNvPr>
          <p:cNvPicPr>
            <a:picLocks noChangeAspect="1"/>
          </p:cNvPicPr>
          <p:nvPr userDrawn="1"/>
        </p:nvPicPr>
        <p:blipFill>
          <a:blip r:embed="rId2"/>
          <a:stretch>
            <a:fillRect/>
          </a:stretch>
        </p:blipFill>
        <p:spPr>
          <a:xfrm>
            <a:off x="256002" y="6269061"/>
            <a:ext cx="2968461" cy="452413"/>
          </a:xfrm>
          <a:prstGeom prst="rect">
            <a:avLst/>
          </a:prstGeom>
        </p:spPr>
      </p:pic>
    </p:spTree>
    <p:extLst>
      <p:ext uri="{BB962C8B-B14F-4D97-AF65-F5344CB8AC3E}">
        <p14:creationId xmlns:p14="http://schemas.microsoft.com/office/powerpoint/2010/main" val="17452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6A523-9ED8-BE4B-BFB0-C64314BD42AC}"/>
              </a:ext>
            </a:extLst>
          </p:cNvPr>
          <p:cNvSpPr/>
          <p:nvPr userDrawn="1"/>
        </p:nvSpPr>
        <p:spPr>
          <a:xfrm>
            <a:off x="-115502" y="2517007"/>
            <a:ext cx="12426215" cy="4413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22963-41B0-6348-82E4-FAAB9E0B7A0E}"/>
              </a:ext>
            </a:extLst>
          </p:cNvPr>
          <p:cNvSpPr>
            <a:spLocks noGrp="1"/>
          </p:cNvSpPr>
          <p:nvPr>
            <p:ph type="title" hasCustomPrompt="1"/>
          </p:nvPr>
        </p:nvSpPr>
        <p:spPr>
          <a:xfrm>
            <a:off x="1549666" y="4462572"/>
            <a:ext cx="9797783" cy="2164422"/>
          </a:xfrm>
        </p:spPr>
        <p:txBody>
          <a:bodyPr anchor="t"/>
          <a:lstStyle>
            <a:lvl1pPr>
              <a:defRPr sz="6000" b="1">
                <a:solidFill>
                  <a:schemeClr val="bg1"/>
                </a:solidFill>
              </a:defRPr>
            </a:lvl1pPr>
          </a:lstStyle>
          <a:p>
            <a:r>
              <a:rPr lang="en-US"/>
              <a:t>Section Header</a:t>
            </a:r>
          </a:p>
        </p:txBody>
      </p:sp>
      <p:pic>
        <p:nvPicPr>
          <p:cNvPr id="8" name="Picture 7">
            <a:extLst>
              <a:ext uri="{FF2B5EF4-FFF2-40B4-BE49-F238E27FC236}">
                <a16:creationId xmlns:a16="http://schemas.microsoft.com/office/drawing/2014/main" id="{1317BA8D-F76F-D742-9A9C-A4CF3F316342}"/>
              </a:ext>
            </a:extLst>
          </p:cNvPr>
          <p:cNvPicPr>
            <a:picLocks noChangeAspect="1"/>
          </p:cNvPicPr>
          <p:nvPr userDrawn="1"/>
        </p:nvPicPr>
        <p:blipFill>
          <a:blip r:embed="rId2"/>
          <a:stretch>
            <a:fillRect/>
          </a:stretch>
        </p:blipFill>
        <p:spPr>
          <a:xfrm>
            <a:off x="602511" y="1289785"/>
            <a:ext cx="5151095" cy="785060"/>
          </a:xfrm>
          <a:prstGeom prst="rect">
            <a:avLst/>
          </a:prstGeom>
        </p:spPr>
      </p:pic>
      <p:pic>
        <p:nvPicPr>
          <p:cNvPr id="9" name="Picture 8">
            <a:extLst>
              <a:ext uri="{FF2B5EF4-FFF2-40B4-BE49-F238E27FC236}">
                <a16:creationId xmlns:a16="http://schemas.microsoft.com/office/drawing/2014/main" id="{ACA72EC7-5077-6F40-A9C5-A1D1DA33BFB6}"/>
              </a:ext>
            </a:extLst>
          </p:cNvPr>
          <p:cNvPicPr>
            <a:picLocks noChangeAspect="1"/>
          </p:cNvPicPr>
          <p:nvPr userDrawn="1"/>
        </p:nvPicPr>
        <p:blipFill>
          <a:blip r:embed="rId3">
            <a:alphaModFix amt="19000"/>
          </a:blip>
          <a:stretch>
            <a:fillRect/>
          </a:stretch>
        </p:blipFill>
        <p:spPr>
          <a:xfrm>
            <a:off x="7994822" y="3490448"/>
            <a:ext cx="4315891" cy="3531184"/>
          </a:xfrm>
          <a:prstGeom prst="rect">
            <a:avLst/>
          </a:prstGeom>
        </p:spPr>
      </p:pic>
      <p:sp>
        <p:nvSpPr>
          <p:cNvPr id="19" name="Subtitle 2">
            <a:extLst>
              <a:ext uri="{FF2B5EF4-FFF2-40B4-BE49-F238E27FC236}">
                <a16:creationId xmlns:a16="http://schemas.microsoft.com/office/drawing/2014/main" id="{91DD8823-ED0B-0E40-883F-818E6D7CB3C3}"/>
              </a:ext>
            </a:extLst>
          </p:cNvPr>
          <p:cNvSpPr>
            <a:spLocks noGrp="1"/>
          </p:cNvSpPr>
          <p:nvPr>
            <p:ph type="subTitle" idx="1"/>
          </p:nvPr>
        </p:nvSpPr>
        <p:spPr>
          <a:xfrm>
            <a:off x="1549666" y="3046968"/>
            <a:ext cx="9797783" cy="1321209"/>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035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02E5DC-CA28-6B4E-ABC8-56CB54C5BF82}"/>
              </a:ext>
            </a:extLst>
          </p:cNvPr>
          <p:cNvSpPr/>
          <p:nvPr userDrawn="1"/>
        </p:nvSpPr>
        <p:spPr>
          <a:xfrm>
            <a:off x="-125129" y="-105878"/>
            <a:ext cx="12426215" cy="175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AB293C6-6B51-B648-85C3-2D39D03ECBC2}"/>
              </a:ext>
            </a:extLst>
          </p:cNvPr>
          <p:cNvPicPr>
            <a:picLocks noChangeAspect="1"/>
          </p:cNvPicPr>
          <p:nvPr userDrawn="1"/>
        </p:nvPicPr>
        <p:blipFill>
          <a:blip r:embed="rId2"/>
          <a:stretch>
            <a:fillRect/>
          </a:stretch>
        </p:blipFill>
        <p:spPr>
          <a:xfrm>
            <a:off x="256002" y="6269061"/>
            <a:ext cx="2968461" cy="452413"/>
          </a:xfrm>
          <a:prstGeom prst="rect">
            <a:avLst/>
          </a:prstGeom>
        </p:spPr>
      </p:pic>
      <p:sp>
        <p:nvSpPr>
          <p:cNvPr id="2" name="Title 1">
            <a:extLst>
              <a:ext uri="{FF2B5EF4-FFF2-40B4-BE49-F238E27FC236}">
                <a16:creationId xmlns:a16="http://schemas.microsoft.com/office/drawing/2014/main" id="{FB9A9157-3328-E144-B5BC-A0377988EC9F}"/>
              </a:ext>
            </a:extLst>
          </p:cNvPr>
          <p:cNvSpPr>
            <a:spLocks noGrp="1"/>
          </p:cNvSpPr>
          <p:nvPr>
            <p:ph type="title"/>
          </p:nvPr>
        </p:nvSpPr>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B8C91EF-6A0E-0F4E-846A-2C64B5DD48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C51A6A-05B8-8346-88DD-C7B11267C7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a:extLst>
              <a:ext uri="{FF2B5EF4-FFF2-40B4-BE49-F238E27FC236}">
                <a16:creationId xmlns:a16="http://schemas.microsoft.com/office/drawing/2014/main" id="{F25D534F-B597-124A-B39B-20BE8BC96CEE}"/>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spTree>
    <p:extLst>
      <p:ext uri="{BB962C8B-B14F-4D97-AF65-F5344CB8AC3E}">
        <p14:creationId xmlns:p14="http://schemas.microsoft.com/office/powerpoint/2010/main" val="55772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B42D8F-3088-AA4D-8DC0-E8722981F296}"/>
              </a:ext>
            </a:extLst>
          </p:cNvPr>
          <p:cNvSpPr/>
          <p:nvPr userDrawn="1"/>
        </p:nvSpPr>
        <p:spPr>
          <a:xfrm>
            <a:off x="-125129" y="-105878"/>
            <a:ext cx="12426215" cy="175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102FD2E-7569-AB41-8686-5898874040A1}"/>
              </a:ext>
            </a:extLst>
          </p:cNvPr>
          <p:cNvPicPr>
            <a:picLocks noChangeAspect="1"/>
          </p:cNvPicPr>
          <p:nvPr userDrawn="1"/>
        </p:nvPicPr>
        <p:blipFill>
          <a:blip r:embed="rId2"/>
          <a:stretch>
            <a:fillRect/>
          </a:stretch>
        </p:blipFill>
        <p:spPr>
          <a:xfrm>
            <a:off x="256002" y="6269061"/>
            <a:ext cx="2968461" cy="452413"/>
          </a:xfrm>
          <a:prstGeom prst="rect">
            <a:avLst/>
          </a:prstGeom>
        </p:spPr>
      </p:pic>
      <p:sp>
        <p:nvSpPr>
          <p:cNvPr id="2" name="Title 1">
            <a:extLst>
              <a:ext uri="{FF2B5EF4-FFF2-40B4-BE49-F238E27FC236}">
                <a16:creationId xmlns:a16="http://schemas.microsoft.com/office/drawing/2014/main" id="{966C27DE-A724-FC4E-B169-4461D23C14D7}"/>
              </a:ext>
            </a:extLst>
          </p:cNvPr>
          <p:cNvSpPr>
            <a:spLocks noGrp="1"/>
          </p:cNvSpPr>
          <p:nvPr>
            <p:ph type="title"/>
          </p:nvPr>
        </p:nvSpPr>
        <p:spPr>
          <a:xfrm>
            <a:off x="839788" y="365125"/>
            <a:ext cx="10515600" cy="1325563"/>
          </a:xfrm>
        </p:spPr>
        <p:txBody>
          <a:bodyPr/>
          <a:lstStyle>
            <a:lvl1pPr>
              <a:defRPr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2F7137-D152-8B41-BC36-7676F9290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58591A-7A9C-B142-A9F8-2FD568F8CF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0CCCD9-5B72-1541-B070-505FB1F551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30581-C9D5-CD48-8D4B-F1975ADD14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8B8EEC75-2EFC-9342-A5C1-AAA7C727E4A7}"/>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spTree>
    <p:extLst>
      <p:ext uri="{BB962C8B-B14F-4D97-AF65-F5344CB8AC3E}">
        <p14:creationId xmlns:p14="http://schemas.microsoft.com/office/powerpoint/2010/main" val="428407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C42AA8-429C-E143-B6A8-661568E14C14}"/>
              </a:ext>
            </a:extLst>
          </p:cNvPr>
          <p:cNvSpPr/>
          <p:nvPr userDrawn="1"/>
        </p:nvSpPr>
        <p:spPr>
          <a:xfrm>
            <a:off x="-125129" y="-105878"/>
            <a:ext cx="12426215" cy="175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BE15FA6-3E3B-2849-B320-4C6B8A5617D2}"/>
              </a:ext>
            </a:extLst>
          </p:cNvPr>
          <p:cNvPicPr>
            <a:picLocks noChangeAspect="1"/>
          </p:cNvPicPr>
          <p:nvPr userDrawn="1"/>
        </p:nvPicPr>
        <p:blipFill>
          <a:blip r:embed="rId2"/>
          <a:stretch>
            <a:fillRect/>
          </a:stretch>
        </p:blipFill>
        <p:spPr>
          <a:xfrm>
            <a:off x="256002" y="6269061"/>
            <a:ext cx="2968461" cy="452413"/>
          </a:xfrm>
          <a:prstGeom prst="rect">
            <a:avLst/>
          </a:prstGeom>
        </p:spPr>
      </p:pic>
      <p:sp>
        <p:nvSpPr>
          <p:cNvPr id="2" name="Title 1">
            <a:extLst>
              <a:ext uri="{FF2B5EF4-FFF2-40B4-BE49-F238E27FC236}">
                <a16:creationId xmlns:a16="http://schemas.microsoft.com/office/drawing/2014/main" id="{D11378B9-72FE-9744-A16B-C6BFCF6C2761}"/>
              </a:ext>
            </a:extLst>
          </p:cNvPr>
          <p:cNvSpPr>
            <a:spLocks noGrp="1"/>
          </p:cNvSpPr>
          <p:nvPr>
            <p:ph type="title"/>
          </p:nvPr>
        </p:nvSpPr>
        <p:spPr/>
        <p:txBody>
          <a:bodyPr/>
          <a:lstStyle>
            <a:lvl1pPr>
              <a:defRPr b="1">
                <a:solidFill>
                  <a:schemeClr val="bg1"/>
                </a:solidFill>
              </a:defRPr>
            </a:lvl1pPr>
          </a:lstStyle>
          <a:p>
            <a:r>
              <a:rPr lang="en-US"/>
              <a:t>Click to edit Master title style</a:t>
            </a:r>
          </a:p>
        </p:txBody>
      </p:sp>
      <p:sp>
        <p:nvSpPr>
          <p:cNvPr id="8" name="Slide Number Placeholder 3">
            <a:extLst>
              <a:ext uri="{FF2B5EF4-FFF2-40B4-BE49-F238E27FC236}">
                <a16:creationId xmlns:a16="http://schemas.microsoft.com/office/drawing/2014/main" id="{93FDAEF2-66DB-334E-8760-0374A561DB80}"/>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spTree>
    <p:extLst>
      <p:ext uri="{BB962C8B-B14F-4D97-AF65-F5344CB8AC3E}">
        <p14:creationId xmlns:p14="http://schemas.microsoft.com/office/powerpoint/2010/main" val="149711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2BDCB0-E08A-F449-B0C8-2A4F39E90504}"/>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pic>
        <p:nvPicPr>
          <p:cNvPr id="6" name="Picture 5">
            <a:extLst>
              <a:ext uri="{FF2B5EF4-FFF2-40B4-BE49-F238E27FC236}">
                <a16:creationId xmlns:a16="http://schemas.microsoft.com/office/drawing/2014/main" id="{E8AA2003-E745-8645-AA1A-2C03ED6BF1AB}"/>
              </a:ext>
            </a:extLst>
          </p:cNvPr>
          <p:cNvPicPr>
            <a:picLocks noChangeAspect="1"/>
          </p:cNvPicPr>
          <p:nvPr userDrawn="1"/>
        </p:nvPicPr>
        <p:blipFill>
          <a:blip r:embed="rId2"/>
          <a:stretch>
            <a:fillRect/>
          </a:stretch>
        </p:blipFill>
        <p:spPr>
          <a:xfrm>
            <a:off x="256002" y="6269061"/>
            <a:ext cx="2968461" cy="452413"/>
          </a:xfrm>
          <a:prstGeom prst="rect">
            <a:avLst/>
          </a:prstGeom>
        </p:spPr>
      </p:pic>
    </p:spTree>
    <p:extLst>
      <p:ext uri="{BB962C8B-B14F-4D97-AF65-F5344CB8AC3E}">
        <p14:creationId xmlns:p14="http://schemas.microsoft.com/office/powerpoint/2010/main" val="169541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1DAF6-CD3F-FD4C-8EF3-F6C9B576B1A2}"/>
              </a:ext>
            </a:extLst>
          </p:cNvPr>
          <p:cNvSpPr>
            <a:spLocks noGrp="1"/>
          </p:cNvSpPr>
          <p:nvPr>
            <p:ph idx="1"/>
          </p:nvPr>
        </p:nvSpPr>
        <p:spPr>
          <a:xfrm>
            <a:off x="5024387" y="332075"/>
            <a:ext cx="6824311" cy="58118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578C2736-C6D1-314B-B84D-6FCCAD2ACE9F}"/>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sp>
        <p:nvSpPr>
          <p:cNvPr id="9" name="Rectangle 8">
            <a:extLst>
              <a:ext uri="{FF2B5EF4-FFF2-40B4-BE49-F238E27FC236}">
                <a16:creationId xmlns:a16="http://schemas.microsoft.com/office/drawing/2014/main" id="{496B1DD4-A84F-3C48-943C-125979600D04}"/>
              </a:ext>
            </a:extLst>
          </p:cNvPr>
          <p:cNvSpPr/>
          <p:nvPr userDrawn="1"/>
        </p:nvSpPr>
        <p:spPr>
          <a:xfrm>
            <a:off x="-125128" y="-105878"/>
            <a:ext cx="4897154" cy="2163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81C0B55-97C0-F843-9986-159A901F0C86}"/>
              </a:ext>
            </a:extLst>
          </p:cNvPr>
          <p:cNvSpPr>
            <a:spLocks noGrp="1"/>
          </p:cNvSpPr>
          <p:nvPr>
            <p:ph type="title"/>
          </p:nvPr>
        </p:nvSpPr>
        <p:spPr>
          <a:xfrm>
            <a:off x="724286" y="332075"/>
            <a:ext cx="3932237" cy="1600200"/>
          </a:xfrm>
        </p:spPr>
        <p:txBody>
          <a:bodyPr anchor="b"/>
          <a:lstStyle>
            <a:lvl1pPr>
              <a:defRPr sz="3200" b="1">
                <a:solidFill>
                  <a:schemeClr val="bg1"/>
                </a:solidFill>
              </a:defRPr>
            </a:lvl1pPr>
          </a:lstStyle>
          <a:p>
            <a:r>
              <a:rPr lang="en-US"/>
              <a:t>Click to edit Master title style</a:t>
            </a:r>
          </a:p>
        </p:txBody>
      </p:sp>
      <p:sp>
        <p:nvSpPr>
          <p:cNvPr id="11" name="Text Placeholder 3">
            <a:extLst>
              <a:ext uri="{FF2B5EF4-FFF2-40B4-BE49-F238E27FC236}">
                <a16:creationId xmlns:a16="http://schemas.microsoft.com/office/drawing/2014/main" id="{94DEA973-5AF5-4445-9080-8AE43D30616A}"/>
              </a:ext>
            </a:extLst>
          </p:cNvPr>
          <p:cNvSpPr>
            <a:spLocks noGrp="1"/>
          </p:cNvSpPr>
          <p:nvPr>
            <p:ph type="body" sz="half" idx="2"/>
          </p:nvPr>
        </p:nvSpPr>
        <p:spPr>
          <a:xfrm>
            <a:off x="733912" y="2192151"/>
            <a:ext cx="3932237" cy="395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8EE44AEE-137D-A545-AD88-A0E3329CA08E}"/>
              </a:ext>
            </a:extLst>
          </p:cNvPr>
          <p:cNvPicPr>
            <a:picLocks noChangeAspect="1"/>
          </p:cNvPicPr>
          <p:nvPr userDrawn="1"/>
        </p:nvPicPr>
        <p:blipFill>
          <a:blip r:embed="rId2"/>
          <a:stretch>
            <a:fillRect/>
          </a:stretch>
        </p:blipFill>
        <p:spPr>
          <a:xfrm>
            <a:off x="256002" y="6269061"/>
            <a:ext cx="2968461" cy="452413"/>
          </a:xfrm>
          <a:prstGeom prst="rect">
            <a:avLst/>
          </a:prstGeom>
        </p:spPr>
      </p:pic>
    </p:spTree>
    <p:extLst>
      <p:ext uri="{BB962C8B-B14F-4D97-AF65-F5344CB8AC3E}">
        <p14:creationId xmlns:p14="http://schemas.microsoft.com/office/powerpoint/2010/main" val="303624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37D5EE-9AD2-724C-A74A-505CFABB8BC8}"/>
              </a:ext>
            </a:extLst>
          </p:cNvPr>
          <p:cNvSpPr/>
          <p:nvPr userDrawn="1"/>
        </p:nvSpPr>
        <p:spPr>
          <a:xfrm>
            <a:off x="-125128" y="-105878"/>
            <a:ext cx="4897154" cy="2163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B86EB-96B9-9F4E-9CA0-6B8A2C313890}"/>
              </a:ext>
            </a:extLst>
          </p:cNvPr>
          <p:cNvSpPr>
            <a:spLocks noGrp="1"/>
          </p:cNvSpPr>
          <p:nvPr>
            <p:ph type="title"/>
          </p:nvPr>
        </p:nvSpPr>
        <p:spPr>
          <a:xfrm>
            <a:off x="724286" y="332075"/>
            <a:ext cx="3932237" cy="1600200"/>
          </a:xfrm>
        </p:spPr>
        <p:txBody>
          <a:bodyPr anchor="b"/>
          <a:lstStyle>
            <a:lvl1pPr>
              <a:defRPr sz="3200" b="1">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8A5DAF0-D977-A449-A4F7-E81395FAB6BE}"/>
              </a:ext>
            </a:extLst>
          </p:cNvPr>
          <p:cNvSpPr>
            <a:spLocks noGrp="1"/>
          </p:cNvSpPr>
          <p:nvPr>
            <p:ph type="pic" idx="1"/>
          </p:nvPr>
        </p:nvSpPr>
        <p:spPr>
          <a:xfrm>
            <a:off x="5005137" y="332075"/>
            <a:ext cx="7060935" cy="58118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4F7EF96-E8AF-4844-9987-C775C7C670CC}"/>
              </a:ext>
            </a:extLst>
          </p:cNvPr>
          <p:cNvSpPr>
            <a:spLocks noGrp="1"/>
          </p:cNvSpPr>
          <p:nvPr>
            <p:ph type="body" sz="half" idx="2"/>
          </p:nvPr>
        </p:nvSpPr>
        <p:spPr>
          <a:xfrm>
            <a:off x="733912" y="2192151"/>
            <a:ext cx="3932237" cy="395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3">
            <a:extLst>
              <a:ext uri="{FF2B5EF4-FFF2-40B4-BE49-F238E27FC236}">
                <a16:creationId xmlns:a16="http://schemas.microsoft.com/office/drawing/2014/main" id="{6CEBE3BD-7AFE-1842-86FE-10F32E84552F}"/>
              </a:ext>
            </a:extLst>
          </p:cNvPr>
          <p:cNvSpPr>
            <a:spLocks noGrp="1"/>
          </p:cNvSpPr>
          <p:nvPr>
            <p:ph type="sldNum" sz="quarter" idx="12"/>
          </p:nvPr>
        </p:nvSpPr>
        <p:spPr>
          <a:xfrm>
            <a:off x="9322872" y="6356350"/>
            <a:ext cx="2743200" cy="365125"/>
          </a:xfrm>
        </p:spPr>
        <p:txBody>
          <a:bodyPr/>
          <a:lstStyle/>
          <a:p>
            <a:fld id="{DB45BE6A-34D3-3541-8D3B-4AD4CC9371D4}" type="slidenum">
              <a:rPr lang="en-US" smtClean="0"/>
              <a:t>‹#›</a:t>
            </a:fld>
            <a:endParaRPr lang="en-US"/>
          </a:p>
        </p:txBody>
      </p:sp>
      <p:pic>
        <p:nvPicPr>
          <p:cNvPr id="10" name="Picture 9">
            <a:extLst>
              <a:ext uri="{FF2B5EF4-FFF2-40B4-BE49-F238E27FC236}">
                <a16:creationId xmlns:a16="http://schemas.microsoft.com/office/drawing/2014/main" id="{E97697BD-FF21-2F4B-A41B-F41B46D97A18}"/>
              </a:ext>
            </a:extLst>
          </p:cNvPr>
          <p:cNvPicPr>
            <a:picLocks noChangeAspect="1"/>
          </p:cNvPicPr>
          <p:nvPr userDrawn="1"/>
        </p:nvPicPr>
        <p:blipFill>
          <a:blip r:embed="rId2"/>
          <a:stretch>
            <a:fillRect/>
          </a:stretch>
        </p:blipFill>
        <p:spPr>
          <a:xfrm>
            <a:off x="256002" y="6269061"/>
            <a:ext cx="2968461" cy="452413"/>
          </a:xfrm>
          <a:prstGeom prst="rect">
            <a:avLst/>
          </a:prstGeom>
        </p:spPr>
      </p:pic>
    </p:spTree>
    <p:extLst>
      <p:ext uri="{BB962C8B-B14F-4D97-AF65-F5344CB8AC3E}">
        <p14:creationId xmlns:p14="http://schemas.microsoft.com/office/powerpoint/2010/main" val="410358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ADD367-FE0D-744E-84D8-39AF7C1C15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8F5A8F-0079-9743-B765-6DB68EF82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C782178-7A75-A646-86F2-696398E1F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5BE6A-34D3-3541-8D3B-4AD4CC9371D4}" type="slidenum">
              <a:rPr lang="en-US" smtClean="0"/>
              <a:t>‹#›</a:t>
            </a:fld>
            <a:endParaRPr lang="en-US"/>
          </a:p>
        </p:txBody>
      </p:sp>
    </p:spTree>
    <p:extLst>
      <p:ext uri="{BB962C8B-B14F-4D97-AF65-F5344CB8AC3E}">
        <p14:creationId xmlns:p14="http://schemas.microsoft.com/office/powerpoint/2010/main" val="1813099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F61437D6-B2F6-5E4D-17D7-45B1266F427D}"/>
              </a:ext>
            </a:extLst>
          </p:cNvPr>
          <p:cNvSpPr txBox="1"/>
          <p:nvPr/>
        </p:nvSpPr>
        <p:spPr>
          <a:xfrm>
            <a:off x="6113990" y="1154259"/>
            <a:ext cx="3966200" cy="1168140"/>
          </a:xfrm>
          <a:prstGeom prst="rect">
            <a:avLst/>
          </a:prstGeom>
        </p:spPr>
        <p:txBody>
          <a:bodyPr vert="horz" wrap="square" lIns="0" tIns="12700" rIns="0" bIns="0" rtlCol="0">
            <a:spAutoFit/>
          </a:bodyPr>
          <a:lstStyle/>
          <a:p>
            <a:pPr marL="12700" marR="5080" algn="ctr">
              <a:lnSpc>
                <a:spcPct val="119600"/>
              </a:lnSpc>
              <a:spcBef>
                <a:spcPts val="100"/>
              </a:spcBef>
            </a:pPr>
            <a:r>
              <a:rPr lang="en-US" sz="3200" b="1" spc="-5">
                <a:solidFill>
                  <a:schemeClr val="accent1"/>
                </a:solidFill>
                <a:cs typeface="Arial"/>
              </a:rPr>
              <a:t>FY24 Superintendent </a:t>
            </a:r>
          </a:p>
          <a:p>
            <a:pPr marL="12700" marR="5080" algn="ctr">
              <a:lnSpc>
                <a:spcPct val="119600"/>
              </a:lnSpc>
              <a:spcBef>
                <a:spcPts val="100"/>
              </a:spcBef>
            </a:pPr>
            <a:r>
              <a:rPr lang="en-US" sz="3200" b="1" spc="-5">
                <a:solidFill>
                  <a:schemeClr val="accent1"/>
                </a:solidFill>
                <a:cs typeface="Arial"/>
              </a:rPr>
              <a:t>Recommended Budget</a:t>
            </a:r>
            <a:endParaRPr sz="3200" b="1">
              <a:solidFill>
                <a:schemeClr val="accent1"/>
              </a:solidFill>
              <a:cs typeface="Arial"/>
            </a:endParaRPr>
          </a:p>
        </p:txBody>
      </p:sp>
      <p:sp>
        <p:nvSpPr>
          <p:cNvPr id="5" name="object 7">
            <a:extLst>
              <a:ext uri="{FF2B5EF4-FFF2-40B4-BE49-F238E27FC236}">
                <a16:creationId xmlns:a16="http://schemas.microsoft.com/office/drawing/2014/main" id="{BB82DE6A-6020-35A9-18D4-110FC5A7BAD4}"/>
              </a:ext>
            </a:extLst>
          </p:cNvPr>
          <p:cNvSpPr txBox="1">
            <a:spLocks/>
          </p:cNvSpPr>
          <p:nvPr/>
        </p:nvSpPr>
        <p:spPr>
          <a:xfrm>
            <a:off x="3062595" y="2022679"/>
            <a:ext cx="1473835" cy="299720"/>
          </a:xfrm>
          <a:prstGeom prst="rect">
            <a:avLst/>
          </a:prstGeom>
        </p:spPr>
        <p:txBody>
          <a:bodyPr vert="horz" wrap="square" lIns="0" tIns="12700" rIns="0" bIns="0" rtlCol="0" anchor="b">
            <a:sp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marL="12700">
              <a:lnSpc>
                <a:spcPct val="100000"/>
              </a:lnSpc>
              <a:spcBef>
                <a:spcPts val="100"/>
              </a:spcBef>
            </a:pPr>
            <a:r>
              <a:rPr lang="en-US" sz="1800" spc="-5" dirty="0">
                <a:solidFill>
                  <a:srgbClr val="17375E"/>
                </a:solidFill>
                <a:cs typeface="Arial"/>
              </a:rPr>
              <a:t>May 8, 2023</a:t>
            </a:r>
            <a:endParaRPr lang="en-US" sz="1800" dirty="0">
              <a:cs typeface="Arial"/>
            </a:endParaRPr>
          </a:p>
        </p:txBody>
      </p:sp>
      <p:sp>
        <p:nvSpPr>
          <p:cNvPr id="6" name="object 8">
            <a:extLst>
              <a:ext uri="{FF2B5EF4-FFF2-40B4-BE49-F238E27FC236}">
                <a16:creationId xmlns:a16="http://schemas.microsoft.com/office/drawing/2014/main" id="{91A7C3FC-6D8D-F543-5474-26800EFBDB4D}"/>
              </a:ext>
            </a:extLst>
          </p:cNvPr>
          <p:cNvSpPr txBox="1"/>
          <p:nvPr/>
        </p:nvSpPr>
        <p:spPr>
          <a:xfrm>
            <a:off x="9957732" y="81735"/>
            <a:ext cx="2383596" cy="1286121"/>
          </a:xfrm>
          <a:prstGeom prst="rect">
            <a:avLst/>
          </a:prstGeom>
        </p:spPr>
        <p:txBody>
          <a:bodyPr vert="horz" wrap="square" lIns="0" tIns="12700" rIns="0" bIns="0" rtlCol="0">
            <a:spAutoFit/>
          </a:bodyPr>
          <a:lstStyle/>
          <a:p>
            <a:pPr marL="12700" marR="5080">
              <a:lnSpc>
                <a:spcPct val="119600"/>
              </a:lnSpc>
              <a:spcBef>
                <a:spcPts val="100"/>
              </a:spcBef>
            </a:pPr>
            <a:r>
              <a:rPr lang="en-US" sz="1700" b="1" spc="-5">
                <a:solidFill>
                  <a:srgbClr val="17375E"/>
                </a:solidFill>
                <a:latin typeface="+mj-lt"/>
                <a:cs typeface="Arial"/>
              </a:rPr>
              <a:t>Mr. Michael Ruderman,</a:t>
            </a:r>
          </a:p>
          <a:p>
            <a:pPr marL="12700" marR="5080">
              <a:lnSpc>
                <a:spcPct val="119600"/>
              </a:lnSpc>
              <a:spcBef>
                <a:spcPts val="100"/>
              </a:spcBef>
            </a:pPr>
            <a:r>
              <a:rPr lang="en-US" sz="1700" b="1" spc="-5">
                <a:solidFill>
                  <a:srgbClr val="17375E"/>
                </a:solidFill>
                <a:latin typeface="+mj-lt"/>
                <a:cs typeface="Arial"/>
              </a:rPr>
              <a:t>School Committee</a:t>
            </a:r>
          </a:p>
          <a:p>
            <a:pPr marL="12700" marR="5080">
              <a:lnSpc>
                <a:spcPct val="119600"/>
              </a:lnSpc>
              <a:spcBef>
                <a:spcPts val="100"/>
              </a:spcBef>
            </a:pPr>
            <a:r>
              <a:rPr lang="en-US" sz="1700" b="1" spc="-5">
                <a:solidFill>
                  <a:srgbClr val="17375E"/>
                </a:solidFill>
                <a:latin typeface="+mj-lt"/>
                <a:cs typeface="Arial"/>
              </a:rPr>
              <a:t>Dr. Kathleen A. Dawson</a:t>
            </a:r>
          </a:p>
          <a:p>
            <a:pPr marL="12700" marR="5080">
              <a:lnSpc>
                <a:spcPct val="119600"/>
              </a:lnSpc>
              <a:spcBef>
                <a:spcPts val="100"/>
              </a:spcBef>
            </a:pPr>
            <a:r>
              <a:rPr sz="1700" b="1" spc="-5">
                <a:solidFill>
                  <a:srgbClr val="17375E"/>
                </a:solidFill>
                <a:latin typeface="+mj-lt"/>
                <a:cs typeface="Arial"/>
              </a:rPr>
              <a:t>Superintendent</a:t>
            </a:r>
            <a:endParaRPr lang="en-US" sz="1700" b="1" spc="-5">
              <a:solidFill>
                <a:srgbClr val="17375E"/>
              </a:solidFill>
              <a:latin typeface="+mj-lt"/>
              <a:cs typeface="Arial"/>
            </a:endParaRPr>
          </a:p>
        </p:txBody>
      </p:sp>
      <p:pic>
        <p:nvPicPr>
          <p:cNvPr id="10" name="Picture 9">
            <a:extLst>
              <a:ext uri="{FF2B5EF4-FFF2-40B4-BE49-F238E27FC236}">
                <a16:creationId xmlns:a16="http://schemas.microsoft.com/office/drawing/2014/main" id="{3AF69C08-BAD0-48DF-A36D-B0F581CD4657}"/>
              </a:ext>
            </a:extLst>
          </p:cNvPr>
          <p:cNvPicPr>
            <a:picLocks noChangeAspect="1"/>
          </p:cNvPicPr>
          <p:nvPr/>
        </p:nvPicPr>
        <p:blipFill>
          <a:blip r:embed="rId3"/>
          <a:stretch>
            <a:fillRect/>
          </a:stretch>
        </p:blipFill>
        <p:spPr>
          <a:xfrm>
            <a:off x="5985" y="2556297"/>
            <a:ext cx="7916727" cy="4438650"/>
          </a:xfrm>
          <a:prstGeom prst="rect">
            <a:avLst/>
          </a:prstGeom>
        </p:spPr>
      </p:pic>
    </p:spTree>
    <p:extLst>
      <p:ext uri="{BB962C8B-B14F-4D97-AF65-F5344CB8AC3E}">
        <p14:creationId xmlns:p14="http://schemas.microsoft.com/office/powerpoint/2010/main" val="102030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C043-DA64-BFB3-4A39-920E6AF0D8E4}"/>
              </a:ext>
            </a:extLst>
          </p:cNvPr>
          <p:cNvSpPr>
            <a:spLocks noGrp="1"/>
          </p:cNvSpPr>
          <p:nvPr>
            <p:ph type="title"/>
          </p:nvPr>
        </p:nvSpPr>
        <p:spPr/>
        <p:txBody>
          <a:bodyPr/>
          <a:lstStyle/>
          <a:p>
            <a:pPr algn="ctr"/>
            <a:r>
              <a:rPr lang="en-US">
                <a:latin typeface="+mj-lt"/>
              </a:rPr>
              <a:t>FY24 Staffing Additions</a:t>
            </a:r>
            <a:endParaRPr lang="en-US" spc="-5"/>
          </a:p>
        </p:txBody>
      </p:sp>
      <p:sp>
        <p:nvSpPr>
          <p:cNvPr id="3" name="Content Placeholder 2">
            <a:extLst>
              <a:ext uri="{FF2B5EF4-FFF2-40B4-BE49-F238E27FC236}">
                <a16:creationId xmlns:a16="http://schemas.microsoft.com/office/drawing/2014/main" id="{5350D3D0-821B-8305-10B0-9FD7D3C7CFCB}"/>
              </a:ext>
            </a:extLst>
          </p:cNvPr>
          <p:cNvSpPr>
            <a:spLocks noGrp="1"/>
          </p:cNvSpPr>
          <p:nvPr>
            <p:ph idx="1"/>
          </p:nvPr>
        </p:nvSpPr>
        <p:spPr>
          <a:xfrm>
            <a:off x="5238815" y="1723607"/>
            <a:ext cx="7150768" cy="4530725"/>
          </a:xfrm>
        </p:spPr>
        <p:txBody>
          <a:bodyPr vert="horz" lIns="91440" tIns="45720" rIns="91440" bIns="45720" rtlCol="0" anchor="t">
            <a:normAutofit fontScale="92500"/>
          </a:bodyPr>
          <a:lstStyle/>
          <a:p>
            <a:pPr marL="355600" indent="-342900">
              <a:spcBef>
                <a:spcPts val="745"/>
              </a:spcBef>
              <a:buFont typeface="Arial"/>
              <a:buChar char="•"/>
              <a:tabLst>
                <a:tab pos="354965" algn="l"/>
                <a:tab pos="355600" algn="l"/>
              </a:tabLst>
            </a:pPr>
            <a:r>
              <a:rPr lang="en-US" sz="3200"/>
              <a:t>Additional Positions Needed</a:t>
            </a:r>
            <a:endParaRPr lang="en-US"/>
          </a:p>
          <a:p>
            <a:pPr marL="812800" lvl="1" indent="-342900">
              <a:spcBef>
                <a:spcPts val="745"/>
              </a:spcBef>
              <a:buFontTx/>
              <a:buChar char="•"/>
              <a:tabLst>
                <a:tab pos="354965" algn="l"/>
                <a:tab pos="355600" algn="l"/>
              </a:tabLst>
            </a:pPr>
            <a:r>
              <a:rPr lang="en-US">
                <a:cs typeface="Arial"/>
              </a:rPr>
              <a:t>1.0 FTE Paraprofessional – Reading &amp; Media Center</a:t>
            </a:r>
          </a:p>
          <a:p>
            <a:pPr marL="812800" lvl="1" indent="-342900">
              <a:spcBef>
                <a:spcPts val="745"/>
              </a:spcBef>
              <a:buFontTx/>
              <a:buChar char="•"/>
              <a:tabLst>
                <a:tab pos="354965" algn="l"/>
                <a:tab pos="355600" algn="l"/>
              </a:tabLst>
            </a:pPr>
            <a:r>
              <a:rPr lang="en-US">
                <a:cs typeface="Arial"/>
              </a:rPr>
              <a:t>1.0 FTE Paraprofessional – Math/CTE</a:t>
            </a:r>
          </a:p>
          <a:p>
            <a:pPr marL="812800" lvl="1" indent="-342900">
              <a:spcBef>
                <a:spcPts val="745"/>
              </a:spcBef>
              <a:buFontTx/>
              <a:buChar char="•"/>
              <a:tabLst>
                <a:tab pos="354965" algn="l"/>
                <a:tab pos="355600" algn="l"/>
              </a:tabLst>
            </a:pPr>
            <a:r>
              <a:rPr lang="en-US">
                <a:cs typeface="Arial"/>
              </a:rPr>
              <a:t>1.0 FTE Paraprofessional – All CTE The positions are necessary to support the 44% of students on IEPs</a:t>
            </a:r>
          </a:p>
          <a:p>
            <a:pPr marL="812800" lvl="1" indent="-342900">
              <a:spcBef>
                <a:spcPts val="745"/>
              </a:spcBef>
              <a:buFontTx/>
              <a:buChar char="•"/>
              <a:tabLst>
                <a:tab pos="354965" algn="l"/>
                <a:tab pos="355600" algn="l"/>
              </a:tabLst>
            </a:pPr>
            <a:r>
              <a:rPr lang="en-US">
                <a:cs typeface="Arial"/>
              </a:rPr>
              <a:t>1.0 FTE Co-Op Coordinator (Currently Grant Funded)</a:t>
            </a:r>
          </a:p>
          <a:p>
            <a:pPr marL="812800" lvl="1" indent="-342900">
              <a:spcBef>
                <a:spcPts val="745"/>
              </a:spcBef>
              <a:buFontTx/>
              <a:buChar char="•"/>
              <a:tabLst>
                <a:tab pos="354965" algn="l"/>
                <a:tab pos="355600" algn="l"/>
              </a:tabLst>
            </a:pPr>
            <a:r>
              <a:rPr lang="en-US">
                <a:cs typeface="Arial"/>
              </a:rPr>
              <a:t>1.0 FTE Nurse </a:t>
            </a:r>
          </a:p>
          <a:p>
            <a:pPr marL="812800" lvl="1" indent="-342900">
              <a:spcBef>
                <a:spcPts val="745"/>
              </a:spcBef>
              <a:buFontTx/>
              <a:buChar char="•"/>
              <a:tabLst>
                <a:tab pos="354965" algn="l"/>
                <a:tab pos="355600" algn="l"/>
              </a:tabLst>
            </a:pPr>
            <a:r>
              <a:rPr lang="en-US">
                <a:cs typeface="Arial"/>
              </a:rPr>
              <a:t>1.0 FTE IT Network Analyst </a:t>
            </a:r>
          </a:p>
          <a:p>
            <a:pPr marL="812800" lvl="1" indent="-342900">
              <a:spcBef>
                <a:spcPts val="745"/>
              </a:spcBef>
              <a:buFontTx/>
              <a:buChar char="•"/>
              <a:tabLst>
                <a:tab pos="354965" algn="l"/>
                <a:tab pos="355600" algn="l"/>
              </a:tabLst>
            </a:pPr>
            <a:r>
              <a:rPr lang="en-US">
                <a:cs typeface="Arial"/>
              </a:rPr>
              <a:t>1.0 FTE Business Office</a:t>
            </a:r>
          </a:p>
          <a:p>
            <a:pPr marL="812800" lvl="1" indent="-342900">
              <a:spcBef>
                <a:spcPts val="745"/>
              </a:spcBef>
              <a:buFontTx/>
              <a:buChar char="•"/>
              <a:tabLst>
                <a:tab pos="354965" algn="l"/>
                <a:tab pos="355600" algn="l"/>
              </a:tabLst>
            </a:pPr>
            <a:r>
              <a:rPr lang="en-US">
                <a:cs typeface="Arial"/>
              </a:rPr>
              <a:t>1.0 FTE Grant Writer</a:t>
            </a:r>
          </a:p>
          <a:p>
            <a:pPr marL="469900" lvl="1" indent="0">
              <a:spcBef>
                <a:spcPts val="745"/>
              </a:spcBef>
              <a:buNone/>
              <a:tabLst>
                <a:tab pos="354965" algn="l"/>
                <a:tab pos="355600" algn="l"/>
              </a:tabLst>
            </a:pPr>
            <a:r>
              <a:rPr lang="en-US" sz="2400">
                <a:cs typeface="Arial"/>
              </a:rPr>
              <a:t>Total: </a:t>
            </a:r>
            <a:r>
              <a:rPr lang="en-US" sz="2400">
                <a:cs typeface="Calibri"/>
              </a:rPr>
              <a:t>8.0 FTE Positions</a:t>
            </a:r>
          </a:p>
        </p:txBody>
      </p:sp>
      <p:sp>
        <p:nvSpPr>
          <p:cNvPr id="5" name="TextBox 4">
            <a:extLst>
              <a:ext uri="{FF2B5EF4-FFF2-40B4-BE49-F238E27FC236}">
                <a16:creationId xmlns:a16="http://schemas.microsoft.com/office/drawing/2014/main" id="{24E08D3E-69EB-07D3-8FA8-ABCA69EB0D15}"/>
              </a:ext>
            </a:extLst>
          </p:cNvPr>
          <p:cNvSpPr txBox="1"/>
          <p:nvPr/>
        </p:nvSpPr>
        <p:spPr>
          <a:xfrm>
            <a:off x="0" y="1723607"/>
            <a:ext cx="6214310" cy="2349361"/>
          </a:xfrm>
          <a:prstGeom prst="rect">
            <a:avLst/>
          </a:prstGeom>
          <a:noFill/>
        </p:spPr>
        <p:txBody>
          <a:bodyPr wrap="square">
            <a:spAutoFit/>
          </a:bodyPr>
          <a:lstStyle/>
          <a:p>
            <a:pPr marL="355600" indent="-342900">
              <a:spcBef>
                <a:spcPts val="760"/>
              </a:spcBef>
              <a:buChar char="•"/>
              <a:tabLst>
                <a:tab pos="354965" algn="l"/>
                <a:tab pos="355600" algn="l"/>
              </a:tabLst>
            </a:pPr>
            <a:r>
              <a:rPr lang="en-US" sz="3200"/>
              <a:t>Funded Positions</a:t>
            </a:r>
            <a:endParaRPr lang="en-US" sz="2200">
              <a:cs typeface="Arial"/>
            </a:endParaRPr>
          </a:p>
          <a:p>
            <a:pPr marL="812800" lvl="1" indent="-342900">
              <a:spcBef>
                <a:spcPts val="760"/>
              </a:spcBef>
              <a:buChar char="•"/>
              <a:tabLst>
                <a:tab pos="354965" algn="l"/>
                <a:tab pos="355600" algn="l"/>
              </a:tabLst>
            </a:pPr>
            <a:r>
              <a:rPr lang="en-US" sz="2200">
                <a:cs typeface="Arial"/>
              </a:rPr>
              <a:t>1.0 FTE Animal Science Teacher</a:t>
            </a:r>
          </a:p>
          <a:p>
            <a:pPr marL="812800" lvl="1" indent="-342900">
              <a:spcBef>
                <a:spcPts val="760"/>
              </a:spcBef>
              <a:buChar char="•"/>
              <a:tabLst>
                <a:tab pos="354965" algn="l"/>
                <a:tab pos="355600" algn="l"/>
              </a:tabLst>
            </a:pPr>
            <a:r>
              <a:rPr lang="en-US" sz="2200">
                <a:cs typeface="Arial"/>
              </a:rPr>
              <a:t>1.0 FTE Math Teacher</a:t>
            </a:r>
          </a:p>
          <a:p>
            <a:pPr marL="812800" lvl="1" indent="-342900">
              <a:spcBef>
                <a:spcPts val="760"/>
              </a:spcBef>
              <a:buChar char="•"/>
              <a:tabLst>
                <a:tab pos="354965" algn="l"/>
                <a:tab pos="355600" algn="l"/>
              </a:tabLst>
            </a:pPr>
            <a:r>
              <a:rPr lang="en-US" sz="2200" u="sng">
                <a:cs typeface="Arial"/>
              </a:rPr>
              <a:t>1.0 FTE Engineering &amp; Robotics Teacher</a:t>
            </a:r>
          </a:p>
          <a:p>
            <a:pPr marL="469900" lvl="1">
              <a:spcBef>
                <a:spcPts val="760"/>
              </a:spcBef>
              <a:tabLst>
                <a:tab pos="354965" algn="l"/>
                <a:tab pos="355600" algn="l"/>
              </a:tabLst>
            </a:pPr>
            <a:r>
              <a:rPr lang="en-US" sz="2200">
                <a:cs typeface="Arial"/>
              </a:rPr>
              <a:t>Total: 3.0 FTE (Full Time Equivalent) Teachers</a:t>
            </a:r>
          </a:p>
        </p:txBody>
      </p:sp>
      <p:cxnSp>
        <p:nvCxnSpPr>
          <p:cNvPr id="4" name="Straight Arrow Connector 3">
            <a:extLst>
              <a:ext uri="{FF2B5EF4-FFF2-40B4-BE49-F238E27FC236}">
                <a16:creationId xmlns:a16="http://schemas.microsoft.com/office/drawing/2014/main" id="{9405BA08-5DBF-E274-3CAC-735E7591F0E9}"/>
              </a:ext>
            </a:extLst>
          </p:cNvPr>
          <p:cNvCxnSpPr/>
          <p:nvPr/>
        </p:nvCxnSpPr>
        <p:spPr>
          <a:xfrm>
            <a:off x="6217055" y="5668523"/>
            <a:ext cx="3178782" cy="1082"/>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03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9E2B-3661-9063-FE0D-A9A1125FE52A}"/>
              </a:ext>
            </a:extLst>
          </p:cNvPr>
          <p:cNvSpPr>
            <a:spLocks noGrp="1"/>
          </p:cNvSpPr>
          <p:nvPr>
            <p:ph type="title"/>
          </p:nvPr>
        </p:nvSpPr>
        <p:spPr>
          <a:xfrm>
            <a:off x="626165" y="-79512"/>
            <a:ext cx="10515600" cy="861392"/>
          </a:xfrm>
        </p:spPr>
        <p:txBody>
          <a:bodyPr/>
          <a:lstStyle/>
          <a:p>
            <a:pPr algn="ctr"/>
            <a:r>
              <a:rPr lang="en-US" dirty="0">
                <a:latin typeface="+mj-lt"/>
              </a:rPr>
              <a:t>FY2023 Grants</a:t>
            </a:r>
            <a:endParaRPr lang="en-US" dirty="0"/>
          </a:p>
        </p:txBody>
      </p:sp>
      <p:graphicFrame>
        <p:nvGraphicFramePr>
          <p:cNvPr id="4" name="Table 3">
            <a:extLst>
              <a:ext uri="{FF2B5EF4-FFF2-40B4-BE49-F238E27FC236}">
                <a16:creationId xmlns:a16="http://schemas.microsoft.com/office/drawing/2014/main" id="{735BD704-B7D6-AE24-93BB-09BFF59B2409}"/>
              </a:ext>
            </a:extLst>
          </p:cNvPr>
          <p:cNvGraphicFramePr>
            <a:graphicFrameLocks noGrp="1"/>
          </p:cNvGraphicFramePr>
          <p:nvPr>
            <p:extLst>
              <p:ext uri="{D42A27DB-BD31-4B8C-83A1-F6EECF244321}">
                <p14:modId xmlns:p14="http://schemas.microsoft.com/office/powerpoint/2010/main" val="3183889827"/>
              </p:ext>
            </p:extLst>
          </p:nvPr>
        </p:nvGraphicFramePr>
        <p:xfrm>
          <a:off x="-1" y="755376"/>
          <a:ext cx="12192001" cy="6108642"/>
        </p:xfrm>
        <a:graphic>
          <a:graphicData uri="http://schemas.openxmlformats.org/drawingml/2006/table">
            <a:tbl>
              <a:tblPr firstRow="1" bandRow="1">
                <a:tableStyleId>{5C22544A-7EE6-4342-B048-85BDC9FD1C3A}</a:tableStyleId>
              </a:tblPr>
              <a:tblGrid>
                <a:gridCol w="2637184">
                  <a:extLst>
                    <a:ext uri="{9D8B030D-6E8A-4147-A177-3AD203B41FA5}">
                      <a16:colId xmlns:a16="http://schemas.microsoft.com/office/drawing/2014/main" val="3519414657"/>
                    </a:ext>
                  </a:extLst>
                </a:gridCol>
                <a:gridCol w="1060173">
                  <a:extLst>
                    <a:ext uri="{9D8B030D-6E8A-4147-A177-3AD203B41FA5}">
                      <a16:colId xmlns:a16="http://schemas.microsoft.com/office/drawing/2014/main" val="1560006139"/>
                    </a:ext>
                  </a:extLst>
                </a:gridCol>
                <a:gridCol w="1577009">
                  <a:extLst>
                    <a:ext uri="{9D8B030D-6E8A-4147-A177-3AD203B41FA5}">
                      <a16:colId xmlns:a16="http://schemas.microsoft.com/office/drawing/2014/main" val="1533714263"/>
                    </a:ext>
                  </a:extLst>
                </a:gridCol>
                <a:gridCol w="6917635">
                  <a:extLst>
                    <a:ext uri="{9D8B030D-6E8A-4147-A177-3AD203B41FA5}">
                      <a16:colId xmlns:a16="http://schemas.microsoft.com/office/drawing/2014/main" val="138572026"/>
                    </a:ext>
                  </a:extLst>
                </a:gridCol>
              </a:tblGrid>
              <a:tr h="307978">
                <a:tc>
                  <a:txBody>
                    <a:bodyPr/>
                    <a:lstStyle/>
                    <a:p>
                      <a:pPr algn="ctr" fontAlgn="ctr"/>
                      <a:r>
                        <a:rPr lang="en-US" sz="1800" b="1" i="0" u="none" strike="noStrike" dirty="0">
                          <a:solidFill>
                            <a:schemeClr val="bg1"/>
                          </a:solidFill>
                          <a:effectLst/>
                          <a:latin typeface="Calibri" panose="020F0502020204030204" pitchFamily="34" charset="0"/>
                        </a:rPr>
                        <a:t>Grant Name</a:t>
                      </a:r>
                    </a:p>
                  </a:txBody>
                  <a:tcPr marL="6350" marR="6350" marT="6350" marB="0" anchor="ctr"/>
                </a:tc>
                <a:tc>
                  <a:txBody>
                    <a:bodyPr/>
                    <a:lstStyle/>
                    <a:p>
                      <a:pPr algn="ctr" fontAlgn="ctr"/>
                      <a:r>
                        <a:rPr lang="en-US" sz="1800" b="1" i="0" u="none" strike="noStrike" dirty="0">
                          <a:solidFill>
                            <a:schemeClr val="bg1"/>
                          </a:solidFill>
                          <a:effectLst/>
                          <a:latin typeface="Calibri" panose="020F0502020204030204" pitchFamily="34" charset="0"/>
                        </a:rPr>
                        <a:t>Type</a:t>
                      </a:r>
                    </a:p>
                  </a:txBody>
                  <a:tcPr marL="6350" marR="6350" marT="6350" marB="0" anchor="ctr"/>
                </a:tc>
                <a:tc>
                  <a:txBody>
                    <a:bodyPr/>
                    <a:lstStyle/>
                    <a:p>
                      <a:pPr algn="ctr" fontAlgn="ctr"/>
                      <a:r>
                        <a:rPr lang="en-US" sz="1800" b="1" i="0" u="none" strike="noStrike" dirty="0">
                          <a:solidFill>
                            <a:schemeClr val="bg1"/>
                          </a:solidFill>
                          <a:effectLst/>
                          <a:latin typeface="Calibri" panose="020F0502020204030204" pitchFamily="34" charset="0"/>
                        </a:rPr>
                        <a:t> Award Amount </a:t>
                      </a:r>
                    </a:p>
                  </a:txBody>
                  <a:tcPr marL="6350" marR="6350" marT="6350" marB="0" anchor="ctr"/>
                </a:tc>
                <a:tc>
                  <a:txBody>
                    <a:bodyPr/>
                    <a:lstStyle/>
                    <a:p>
                      <a:pPr algn="ctr" fontAlgn="ctr"/>
                      <a:r>
                        <a:rPr lang="en-US" sz="1800" b="1" i="0" u="none" strike="noStrike" dirty="0">
                          <a:solidFill>
                            <a:schemeClr val="bg1"/>
                          </a:solidFill>
                          <a:effectLst/>
                          <a:latin typeface="Calibri" panose="020F0502020204030204" pitchFamily="34" charset="0"/>
                        </a:rPr>
                        <a:t>Description</a:t>
                      </a:r>
                    </a:p>
                  </a:txBody>
                  <a:tcPr marL="6350" marR="6350" marT="6350" marB="0" anchor="ctr"/>
                </a:tc>
                <a:extLst>
                  <a:ext uri="{0D108BD9-81ED-4DB2-BD59-A6C34878D82A}">
                    <a16:rowId xmlns:a16="http://schemas.microsoft.com/office/drawing/2014/main" val="1125708614"/>
                  </a:ext>
                </a:extLst>
              </a:tr>
              <a:tr h="395972">
                <a:tc>
                  <a:txBody>
                    <a:bodyPr/>
                    <a:lstStyle/>
                    <a:p>
                      <a:pPr algn="l" fontAlgn="ctr"/>
                      <a:r>
                        <a:rPr lang="en-US" sz="1800" b="1" i="0" u="none" strike="noStrike" dirty="0">
                          <a:solidFill>
                            <a:srgbClr val="000000"/>
                          </a:solidFill>
                          <a:effectLst/>
                          <a:latin typeface="Calibri" panose="020F0502020204030204" pitchFamily="34" charset="0"/>
                        </a:rPr>
                        <a:t>ASOST-Q (Afterschool and Out-of-School Time)</a:t>
                      </a:r>
                    </a:p>
                  </a:txBody>
                  <a:tcPr marL="6350" marR="6350" marT="6350" marB="0" anchor="ctr"/>
                </a:tc>
                <a:tc>
                  <a:txBody>
                    <a:bodyPr/>
                    <a:lstStyle/>
                    <a:p>
                      <a:pPr algn="ctr" fontAlgn="ctr"/>
                      <a:r>
                        <a:rPr lang="en-US" sz="1800" b="1" i="0" u="none" strike="noStrike">
                          <a:solidFill>
                            <a:srgbClr val="000000"/>
                          </a:solidFill>
                          <a:effectLst/>
                          <a:latin typeface="Calibri" panose="020F0502020204030204" pitchFamily="34" charset="0"/>
                        </a:rPr>
                        <a:t>State</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$45,000</a:t>
                      </a:r>
                    </a:p>
                  </a:txBody>
                  <a:tcPr marL="6350" marR="6350" marT="6350" marB="0" anchor="ctr"/>
                </a:tc>
                <a:tc>
                  <a:txBody>
                    <a:bodyPr/>
                    <a:lstStyle/>
                    <a:p>
                      <a:pPr algn="l" fontAlgn="ctr"/>
                      <a:r>
                        <a:rPr lang="en-US" sz="1700" b="0" i="0" u="none" strike="noStrike" dirty="0">
                          <a:solidFill>
                            <a:srgbClr val="000000"/>
                          </a:solidFill>
                          <a:effectLst/>
                          <a:latin typeface="Calibri"/>
                        </a:rPr>
                        <a:t>Summer Programming</a:t>
                      </a:r>
                    </a:p>
                  </a:txBody>
                  <a:tcPr marL="6350" marR="6350" marT="6350" marB="0" anchor="ctr"/>
                </a:tc>
                <a:extLst>
                  <a:ext uri="{0D108BD9-81ED-4DB2-BD59-A6C34878D82A}">
                    <a16:rowId xmlns:a16="http://schemas.microsoft.com/office/drawing/2014/main" val="1913749488"/>
                  </a:ext>
                </a:extLst>
              </a:tr>
              <a:tr h="307978">
                <a:tc>
                  <a:txBody>
                    <a:bodyPr/>
                    <a:lstStyle/>
                    <a:p>
                      <a:pPr algn="l" fontAlgn="ctr"/>
                      <a:r>
                        <a:rPr lang="en-US" sz="1800" b="1" i="0" u="none" strike="noStrike" dirty="0">
                          <a:solidFill>
                            <a:srgbClr val="000000"/>
                          </a:solidFill>
                          <a:effectLst/>
                          <a:latin typeface="Calibri" panose="020F0502020204030204" pitchFamily="34" charset="0"/>
                        </a:rPr>
                        <a:t>Perkins</a:t>
                      </a:r>
                    </a:p>
                  </a:txBody>
                  <a:tcPr marL="6350" marR="6350" marT="6350" marB="0" anchor="ctr"/>
                </a:tc>
                <a:tc>
                  <a:txBody>
                    <a:bodyPr/>
                    <a:lstStyle/>
                    <a:p>
                      <a:pPr algn="ctr" fontAlgn="ctr"/>
                      <a:r>
                        <a:rPr lang="en-US" sz="1800" b="1"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$39,610</a:t>
                      </a:r>
                    </a:p>
                  </a:txBody>
                  <a:tcPr marL="6350" marR="6350" marT="6350" marB="0" anchor="ctr"/>
                </a:tc>
                <a:tc>
                  <a:txBody>
                    <a:bodyPr/>
                    <a:lstStyle/>
                    <a:p>
                      <a:pPr algn="l" fontAlgn="ctr"/>
                      <a:r>
                        <a:rPr lang="en-US" sz="1700" b="0" i="0" u="none" strike="noStrike">
                          <a:solidFill>
                            <a:srgbClr val="000000"/>
                          </a:solidFill>
                          <a:effectLst/>
                          <a:latin typeface="Calibri"/>
                        </a:rPr>
                        <a:t>Program Improvement and Equipment</a:t>
                      </a:r>
                    </a:p>
                  </a:txBody>
                  <a:tcPr marL="6350" marR="6350" marT="6350" marB="0" anchor="ctr"/>
                </a:tc>
                <a:extLst>
                  <a:ext uri="{0D108BD9-81ED-4DB2-BD59-A6C34878D82A}">
                    <a16:rowId xmlns:a16="http://schemas.microsoft.com/office/drawing/2014/main" val="695830799"/>
                  </a:ext>
                </a:extLst>
              </a:tr>
              <a:tr h="307978">
                <a:tc>
                  <a:txBody>
                    <a:bodyPr/>
                    <a:lstStyle/>
                    <a:p>
                      <a:pPr algn="l" fontAlgn="ctr"/>
                      <a:r>
                        <a:rPr lang="en-US" sz="1800" b="1" i="0" u="none" strike="noStrike" dirty="0">
                          <a:solidFill>
                            <a:srgbClr val="000000"/>
                          </a:solidFill>
                          <a:effectLst/>
                          <a:latin typeface="Calibri"/>
                        </a:rPr>
                        <a:t>Skills Capital Grant</a:t>
                      </a:r>
                    </a:p>
                  </a:txBody>
                  <a:tcPr marL="6350" marR="6350" marT="6350" marB="0" anchor="ctr"/>
                </a:tc>
                <a:tc>
                  <a:txBody>
                    <a:bodyPr/>
                    <a:lstStyle/>
                    <a:p>
                      <a:pPr algn="ctr" fontAlgn="ctr"/>
                      <a:r>
                        <a:rPr lang="en-US" sz="1800" b="1" i="0" u="none" strike="noStrike">
                          <a:solidFill>
                            <a:srgbClr val="000000"/>
                          </a:solidFill>
                          <a:effectLst/>
                          <a:latin typeface="Calibri" panose="020F0502020204030204" pitchFamily="34" charset="0"/>
                        </a:rPr>
                        <a:t>State</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$354,000</a:t>
                      </a:r>
                    </a:p>
                  </a:txBody>
                  <a:tcPr marL="6350" marR="6350" marT="6350" marB="0" anchor="ctr"/>
                </a:tc>
                <a:tc>
                  <a:txBody>
                    <a:bodyPr/>
                    <a:lstStyle/>
                    <a:p>
                      <a:pPr algn="l" fontAlgn="ctr"/>
                      <a:r>
                        <a:rPr lang="en-US" sz="1700" b="0" i="0" u="none" strike="noStrike">
                          <a:solidFill>
                            <a:srgbClr val="000000"/>
                          </a:solidFill>
                          <a:effectLst/>
                          <a:latin typeface="Calibri"/>
                        </a:rPr>
                        <a:t>Welding Machines and Truck</a:t>
                      </a:r>
                    </a:p>
                  </a:txBody>
                  <a:tcPr marL="6350" marR="6350" marT="6350" marB="0" anchor="ctr"/>
                </a:tc>
                <a:extLst>
                  <a:ext uri="{0D108BD9-81ED-4DB2-BD59-A6C34878D82A}">
                    <a16:rowId xmlns:a16="http://schemas.microsoft.com/office/drawing/2014/main" val="2273827268"/>
                  </a:ext>
                </a:extLst>
              </a:tr>
              <a:tr h="307978">
                <a:tc>
                  <a:txBody>
                    <a:bodyPr/>
                    <a:lstStyle/>
                    <a:p>
                      <a:pPr algn="l" fontAlgn="ctr"/>
                      <a:r>
                        <a:rPr lang="en-US" sz="1800" b="1" i="0" u="none" strike="noStrike" dirty="0">
                          <a:solidFill>
                            <a:srgbClr val="000000"/>
                          </a:solidFill>
                          <a:effectLst/>
                          <a:latin typeface="Calibri" panose="020F0502020204030204" pitchFamily="34" charset="0"/>
                        </a:rPr>
                        <a:t>Comm Corp - Round 6</a:t>
                      </a:r>
                    </a:p>
                  </a:txBody>
                  <a:tcPr marL="6350" marR="6350" marT="6350" marB="0" anchor="ctr"/>
                </a:tc>
                <a:tc>
                  <a:txBody>
                    <a:bodyPr/>
                    <a:lstStyle/>
                    <a:p>
                      <a:pPr algn="ctr" fontAlgn="ctr"/>
                      <a:r>
                        <a:rPr lang="en-US" sz="1800" b="1" i="0" u="none" strike="noStrike">
                          <a:solidFill>
                            <a:srgbClr val="000000"/>
                          </a:solidFill>
                          <a:effectLst/>
                          <a:latin typeface="Calibri" panose="020F0502020204030204" pitchFamily="34" charset="0"/>
                        </a:rPr>
                        <a:t>State</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$900,000 </a:t>
                      </a:r>
                    </a:p>
                  </a:txBody>
                  <a:tcPr marL="6350" marR="6350" marT="6350" marB="0" anchor="ctr"/>
                </a:tc>
                <a:tc>
                  <a:txBody>
                    <a:bodyPr/>
                    <a:lstStyle/>
                    <a:p>
                      <a:pPr algn="l" fontAlgn="ctr"/>
                      <a:r>
                        <a:rPr lang="en-US" sz="1700" b="0" i="0" u="none" strike="noStrike">
                          <a:solidFill>
                            <a:srgbClr val="000000"/>
                          </a:solidFill>
                          <a:effectLst/>
                          <a:latin typeface="Calibri" panose="020F0502020204030204" pitchFamily="34" charset="0"/>
                        </a:rPr>
                        <a:t>Workforce Development</a:t>
                      </a:r>
                    </a:p>
                  </a:txBody>
                  <a:tcPr marL="6350" marR="6350" marT="6350" marB="0" anchor="ctr"/>
                </a:tc>
                <a:extLst>
                  <a:ext uri="{0D108BD9-81ED-4DB2-BD59-A6C34878D82A}">
                    <a16:rowId xmlns:a16="http://schemas.microsoft.com/office/drawing/2014/main" val="649665370"/>
                  </a:ext>
                </a:extLst>
              </a:tr>
              <a:tr h="307978">
                <a:tc>
                  <a:txBody>
                    <a:bodyPr/>
                    <a:lstStyle/>
                    <a:p>
                      <a:pPr algn="l" fontAlgn="ctr"/>
                      <a:r>
                        <a:rPr lang="en-US" sz="1800" b="1" i="0" u="none" strike="noStrike" dirty="0">
                          <a:solidFill>
                            <a:srgbClr val="000000"/>
                          </a:solidFill>
                          <a:effectLst/>
                          <a:latin typeface="Calibri" panose="020F0502020204030204" pitchFamily="34" charset="0"/>
                        </a:rPr>
                        <a:t>Title I</a:t>
                      </a:r>
                    </a:p>
                  </a:txBody>
                  <a:tcPr marL="6350" marR="6350" marT="6350" marB="0" anchor="ctr"/>
                </a:tc>
                <a:tc>
                  <a:txBody>
                    <a:bodyPr/>
                    <a:lstStyle/>
                    <a:p>
                      <a:pPr algn="ctr" fontAlgn="ctr"/>
                      <a:r>
                        <a:rPr lang="en-US" sz="1800" b="1"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$57,008</a:t>
                      </a:r>
                    </a:p>
                  </a:txBody>
                  <a:tcPr marL="6350" marR="6350" marT="6350" marB="0" anchor="ctr"/>
                </a:tc>
                <a:tc>
                  <a:txBody>
                    <a:bodyPr/>
                    <a:lstStyle/>
                    <a:p>
                      <a:pPr algn="l" fontAlgn="ctr"/>
                      <a:r>
                        <a:rPr lang="en-US" sz="1700" b="0" i="0" u="none" strike="noStrike">
                          <a:solidFill>
                            <a:srgbClr val="000000"/>
                          </a:solidFill>
                          <a:effectLst/>
                          <a:latin typeface="Calibri"/>
                        </a:rPr>
                        <a:t>Supplement Instructional Services</a:t>
                      </a:r>
                    </a:p>
                  </a:txBody>
                  <a:tcPr marL="6350" marR="6350" marT="6350" marB="0" anchor="ctr"/>
                </a:tc>
                <a:extLst>
                  <a:ext uri="{0D108BD9-81ED-4DB2-BD59-A6C34878D82A}">
                    <a16:rowId xmlns:a16="http://schemas.microsoft.com/office/drawing/2014/main" val="1932920184"/>
                  </a:ext>
                </a:extLst>
              </a:tr>
              <a:tr h="307978">
                <a:tc>
                  <a:txBody>
                    <a:bodyPr/>
                    <a:lstStyle/>
                    <a:p>
                      <a:pPr algn="l" fontAlgn="ctr"/>
                      <a:r>
                        <a:rPr lang="en-US" sz="1800" b="1" i="0" u="none" strike="noStrike" dirty="0">
                          <a:solidFill>
                            <a:srgbClr val="000000"/>
                          </a:solidFill>
                          <a:effectLst/>
                          <a:latin typeface="Calibri"/>
                        </a:rPr>
                        <a:t>Title IIA</a:t>
                      </a:r>
                    </a:p>
                  </a:txBody>
                  <a:tcPr marL="6350" marR="6350" marT="6350" marB="0" anchor="ctr"/>
                </a:tc>
                <a:tc>
                  <a:txBody>
                    <a:bodyPr/>
                    <a:lstStyle/>
                    <a:p>
                      <a:pPr algn="ctr" fontAlgn="ctr"/>
                      <a:r>
                        <a:rPr lang="en-US" sz="1800" b="1"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$12,917</a:t>
                      </a:r>
                    </a:p>
                  </a:txBody>
                  <a:tcPr marL="6350" marR="6350" marT="6350" marB="0" anchor="ctr"/>
                </a:tc>
                <a:tc>
                  <a:txBody>
                    <a:bodyPr/>
                    <a:lstStyle/>
                    <a:p>
                      <a:pPr algn="l" fontAlgn="ctr"/>
                      <a:r>
                        <a:rPr lang="en-US" sz="1700" b="0" i="0" u="none" strike="noStrike">
                          <a:solidFill>
                            <a:srgbClr val="000000"/>
                          </a:solidFill>
                          <a:effectLst/>
                          <a:latin typeface="Calibri"/>
                        </a:rPr>
                        <a:t>Framework Implementation &amp; Educator Effectiveness PD</a:t>
                      </a:r>
                    </a:p>
                  </a:txBody>
                  <a:tcPr marL="6350" marR="6350" marT="6350" marB="0" anchor="ctr"/>
                </a:tc>
                <a:extLst>
                  <a:ext uri="{0D108BD9-81ED-4DB2-BD59-A6C34878D82A}">
                    <a16:rowId xmlns:a16="http://schemas.microsoft.com/office/drawing/2014/main" val="3076950517"/>
                  </a:ext>
                </a:extLst>
              </a:tr>
              <a:tr h="307978">
                <a:tc>
                  <a:txBody>
                    <a:bodyPr/>
                    <a:lstStyle/>
                    <a:p>
                      <a:pPr algn="l" fontAlgn="ctr"/>
                      <a:r>
                        <a:rPr lang="en-US" sz="1800" b="1" i="0" u="none" strike="noStrike" dirty="0">
                          <a:solidFill>
                            <a:srgbClr val="000000"/>
                          </a:solidFill>
                          <a:effectLst/>
                          <a:latin typeface="Calibri"/>
                        </a:rPr>
                        <a:t>Title IV</a:t>
                      </a:r>
                    </a:p>
                  </a:txBody>
                  <a:tcPr marL="6350" marR="6350" marT="6350" marB="0" anchor="ctr"/>
                </a:tc>
                <a:tc>
                  <a:txBody>
                    <a:bodyPr/>
                    <a:lstStyle/>
                    <a:p>
                      <a:pPr algn="ctr" fontAlgn="ctr"/>
                      <a:r>
                        <a:rPr lang="en-US" sz="1800" b="1" i="0" u="none" strike="noStrike" dirty="0">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$10,000</a:t>
                      </a:r>
                    </a:p>
                  </a:txBody>
                  <a:tcPr marL="6350" marR="6350" marT="6350" marB="0" anchor="ctr"/>
                </a:tc>
                <a:tc>
                  <a:txBody>
                    <a:bodyPr/>
                    <a:lstStyle/>
                    <a:p>
                      <a:pPr algn="l" fontAlgn="ctr"/>
                      <a:r>
                        <a:rPr lang="en-US" sz="1700" b="0" i="0" u="none" strike="noStrike" dirty="0">
                          <a:solidFill>
                            <a:srgbClr val="000000"/>
                          </a:solidFill>
                          <a:effectLst/>
                          <a:latin typeface="Calibri"/>
                        </a:rPr>
                        <a:t>Academic Support &amp; Personalized Learning</a:t>
                      </a:r>
                    </a:p>
                  </a:txBody>
                  <a:tcPr marL="6350" marR="6350" marT="6350" marB="0" anchor="ctr"/>
                </a:tc>
                <a:extLst>
                  <a:ext uri="{0D108BD9-81ED-4DB2-BD59-A6C34878D82A}">
                    <a16:rowId xmlns:a16="http://schemas.microsoft.com/office/drawing/2014/main" val="38023465"/>
                  </a:ext>
                </a:extLst>
              </a:tr>
              <a:tr h="395972">
                <a:tc>
                  <a:txBody>
                    <a:bodyPr/>
                    <a:lstStyle/>
                    <a:p>
                      <a:pPr algn="l" fontAlgn="ctr"/>
                      <a:r>
                        <a:rPr lang="en-US" sz="1800" b="1" i="0" u="none" strike="noStrike" dirty="0">
                          <a:solidFill>
                            <a:srgbClr val="000000"/>
                          </a:solidFill>
                          <a:effectLst/>
                          <a:latin typeface="Calibri"/>
                        </a:rPr>
                        <a:t>CVTE Equitable Access</a:t>
                      </a:r>
                    </a:p>
                  </a:txBody>
                  <a:tcPr marL="6350" marR="6350" marT="6350" marB="0" anchor="ctr"/>
                </a:tc>
                <a:tc>
                  <a:txBody>
                    <a:bodyPr/>
                    <a:lstStyle/>
                    <a:p>
                      <a:pPr algn="ctr" fontAlgn="ctr"/>
                      <a:r>
                        <a:rPr lang="en-US" sz="1800" b="1" i="0" u="none" strike="noStrike" dirty="0">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$88,641</a:t>
                      </a:r>
                    </a:p>
                  </a:txBody>
                  <a:tcPr marL="6350" marR="6350" marT="6350" marB="0" anchor="ctr"/>
                </a:tc>
                <a:tc>
                  <a:txBody>
                    <a:bodyPr/>
                    <a:lstStyle/>
                    <a:p>
                      <a:pPr algn="l" fontAlgn="ctr"/>
                      <a:r>
                        <a:rPr lang="en-US" sz="1700" b="0" i="0" u="none" strike="noStrike">
                          <a:solidFill>
                            <a:srgbClr val="000000"/>
                          </a:solidFill>
                          <a:effectLst/>
                          <a:latin typeface="Calibri" panose="020F0502020204030204" pitchFamily="34" charset="0"/>
                        </a:rPr>
                        <a:t>Translation &amp; transportation services, supplies for Girls in STEM, stipends for IDEA liaison, support for Girls in STEM, &amp; culture survey data analysis team</a:t>
                      </a:r>
                    </a:p>
                  </a:txBody>
                  <a:tcPr marL="6350" marR="6350" marT="6350" marB="0" anchor="ctr"/>
                </a:tc>
                <a:extLst>
                  <a:ext uri="{0D108BD9-81ED-4DB2-BD59-A6C34878D82A}">
                    <a16:rowId xmlns:a16="http://schemas.microsoft.com/office/drawing/2014/main" val="1012601971"/>
                  </a:ext>
                </a:extLst>
              </a:tr>
              <a:tr h="395972">
                <a:tc>
                  <a:txBody>
                    <a:bodyPr/>
                    <a:lstStyle/>
                    <a:p>
                      <a:pPr algn="l" fontAlgn="ctr"/>
                      <a:r>
                        <a:rPr lang="en-US" sz="1800" b="1" i="0" u="none" strike="noStrike" dirty="0">
                          <a:solidFill>
                            <a:srgbClr val="000000"/>
                          </a:solidFill>
                          <a:effectLst/>
                          <a:latin typeface="Calibri" panose="020F0502020204030204" pitchFamily="34" charset="0"/>
                        </a:rPr>
                        <a:t>Individuals with Disabilities Education Act (IDEA)</a:t>
                      </a:r>
                    </a:p>
                  </a:txBody>
                  <a:tcPr marL="6350" marR="6350" marT="6350" marB="0" anchor="ctr"/>
                </a:tc>
                <a:tc>
                  <a:txBody>
                    <a:bodyPr/>
                    <a:lstStyle/>
                    <a:p>
                      <a:pPr algn="ctr" fontAlgn="ctr"/>
                      <a:r>
                        <a:rPr lang="en-US" sz="1800" b="1" i="0" u="none" strike="noStrike" dirty="0">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$263,016</a:t>
                      </a:r>
                    </a:p>
                  </a:txBody>
                  <a:tcPr marL="6350" marR="6350" marT="6350" marB="0" anchor="ctr"/>
                </a:tc>
                <a:tc>
                  <a:txBody>
                    <a:bodyPr/>
                    <a:lstStyle/>
                    <a:p>
                      <a:pPr algn="l" fontAlgn="ctr"/>
                      <a:r>
                        <a:rPr lang="en-US" sz="1700" b="0" i="0" u="none" strike="noStrike" dirty="0">
                          <a:solidFill>
                            <a:srgbClr val="000000"/>
                          </a:solidFill>
                          <a:effectLst/>
                          <a:latin typeface="Calibri" panose="020F0502020204030204" pitchFamily="34" charset="0"/>
                        </a:rPr>
                        <a:t>To support students with disabilities</a:t>
                      </a:r>
                    </a:p>
                  </a:txBody>
                  <a:tcPr marL="6350" marR="6350" marT="6350" marB="0" anchor="ctr"/>
                </a:tc>
                <a:extLst>
                  <a:ext uri="{0D108BD9-81ED-4DB2-BD59-A6C34878D82A}">
                    <a16:rowId xmlns:a16="http://schemas.microsoft.com/office/drawing/2014/main" val="168056707"/>
                  </a:ext>
                </a:extLst>
              </a:tr>
              <a:tr h="458825">
                <a:tc>
                  <a:txBody>
                    <a:bodyPr/>
                    <a:lstStyle/>
                    <a:p>
                      <a:pPr algn="l" fontAlgn="ctr"/>
                      <a:r>
                        <a:rPr lang="en-US" sz="1800" b="1" i="0" u="none" strike="noStrike" dirty="0">
                          <a:solidFill>
                            <a:srgbClr val="000000"/>
                          </a:solidFill>
                          <a:effectLst/>
                          <a:latin typeface="Calibri" panose="020F0502020204030204" pitchFamily="34" charset="0"/>
                        </a:rPr>
                        <a:t>Perkins </a:t>
                      </a:r>
                    </a:p>
                  </a:txBody>
                  <a:tcPr marL="6350" marR="6350" marT="6350" marB="0" anchor="ctr"/>
                </a:tc>
                <a:tc>
                  <a:txBody>
                    <a:bodyPr/>
                    <a:lstStyle/>
                    <a:p>
                      <a:pPr algn="ctr" fontAlgn="ctr"/>
                      <a:r>
                        <a:rPr lang="en-US" sz="1800" b="1" i="0" u="none" strike="noStrike" dirty="0">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$218,472</a:t>
                      </a:r>
                    </a:p>
                  </a:txBody>
                  <a:tcPr marL="6350" marR="6350" marT="6350" marB="0" anchor="ctr"/>
                </a:tc>
                <a:tc>
                  <a:txBody>
                    <a:bodyPr/>
                    <a:lstStyle/>
                    <a:p>
                      <a:pPr algn="l" fontAlgn="ctr"/>
                      <a:r>
                        <a:rPr lang="en-US" sz="1600" b="0" i="0" u="none" strike="noStrike" dirty="0">
                          <a:solidFill>
                            <a:srgbClr val="000000"/>
                          </a:solidFill>
                          <a:effectLst/>
                          <a:latin typeface="Calibri"/>
                        </a:rPr>
                        <a:t>Co-Op Director, summer work staff, Library Asst., 1st Robotics Coach, Materials for PLTW, STEM Program, NOCTI Testing, OSHA, Drinkwater, </a:t>
                      </a:r>
                      <a:r>
                        <a:rPr lang="en-US" sz="1600" b="0" i="0" u="none" strike="noStrike" dirty="0" err="1">
                          <a:solidFill>
                            <a:srgbClr val="000000"/>
                          </a:solidFill>
                          <a:effectLst/>
                          <a:latin typeface="Calibri"/>
                        </a:rPr>
                        <a:t>Hazpower</a:t>
                      </a:r>
                      <a:r>
                        <a:rPr lang="en-US" sz="1600" b="0" i="0" u="none" strike="noStrike" dirty="0">
                          <a:solidFill>
                            <a:srgbClr val="000000"/>
                          </a:solidFill>
                          <a:effectLst/>
                          <a:latin typeface="Calibri"/>
                        </a:rPr>
                        <a:t> &amp; Wastewater, Course Certifications</a:t>
                      </a:r>
                      <a:r>
                        <a:rPr lang="en-US" sz="1600" b="0" i="0" u="none" strike="noStrike">
                          <a:solidFill>
                            <a:srgbClr val="000000"/>
                          </a:solidFill>
                          <a:effectLst/>
                          <a:latin typeface="Calibri"/>
                        </a:rPr>
                        <a:t>, Job Board Software </a:t>
                      </a:r>
                      <a:r>
                        <a:rPr lang="en-US" sz="1600" b="0" i="0" u="none" strike="noStrike" dirty="0">
                          <a:solidFill>
                            <a:srgbClr val="000000"/>
                          </a:solidFill>
                          <a:effectLst/>
                          <a:latin typeface="Calibri"/>
                        </a:rPr>
                        <a:t>and </a:t>
                      </a:r>
                      <a:r>
                        <a:rPr lang="en-US" sz="1600" b="0" i="0" u="none" strike="noStrike">
                          <a:solidFill>
                            <a:srgbClr val="000000"/>
                          </a:solidFill>
                          <a:effectLst/>
                          <a:latin typeface="Calibri"/>
                        </a:rPr>
                        <a:t>Skills Participation </a:t>
                      </a:r>
                      <a:r>
                        <a:rPr lang="en-US" sz="1600" b="0" i="0" u="none" strike="noStrike" dirty="0">
                          <a:solidFill>
                            <a:srgbClr val="000000"/>
                          </a:solidFill>
                          <a:effectLst/>
                          <a:latin typeface="Calibri"/>
                        </a:rPr>
                        <a:t>F</a:t>
                      </a:r>
                      <a:r>
                        <a:rPr lang="en-US" sz="1600" b="0" i="0" u="none" strike="noStrike">
                          <a:solidFill>
                            <a:srgbClr val="000000"/>
                          </a:solidFill>
                          <a:effectLst/>
                          <a:latin typeface="Calibri"/>
                        </a:rPr>
                        <a:t>ees</a:t>
                      </a:r>
                      <a:r>
                        <a:rPr lang="en-US" sz="1600" b="0" i="0" u="none" strike="noStrike" dirty="0">
                          <a:solidFill>
                            <a:srgbClr val="000000"/>
                          </a:solidFill>
                          <a:effectLst/>
                          <a:latin typeface="Calibri"/>
                        </a:rPr>
                        <a:t>, Conferences</a:t>
                      </a:r>
                    </a:p>
                  </a:txBody>
                  <a:tcPr marL="6350" marR="6350" marT="6350" marB="0" anchor="ctr"/>
                </a:tc>
                <a:extLst>
                  <a:ext uri="{0D108BD9-81ED-4DB2-BD59-A6C34878D82A}">
                    <a16:rowId xmlns:a16="http://schemas.microsoft.com/office/drawing/2014/main" val="4087244604"/>
                  </a:ext>
                </a:extLst>
              </a:tr>
              <a:tr h="395972">
                <a:tc>
                  <a:txBody>
                    <a:bodyPr/>
                    <a:lstStyle/>
                    <a:p>
                      <a:pPr algn="l" fontAlgn="ctr"/>
                      <a:r>
                        <a:rPr lang="en-US" sz="1800" b="1" i="0" u="none" strike="noStrike" dirty="0">
                          <a:solidFill>
                            <a:srgbClr val="000000"/>
                          </a:solidFill>
                          <a:effectLst/>
                          <a:latin typeface="Calibri" panose="020F0502020204030204" pitchFamily="34" charset="0"/>
                        </a:rPr>
                        <a:t>SEL &amp; Mental Health Grant</a:t>
                      </a:r>
                    </a:p>
                  </a:txBody>
                  <a:tcPr marL="6350" marR="6350" marT="6350" marB="0" anchor="ctr"/>
                </a:tc>
                <a:tc>
                  <a:txBody>
                    <a:bodyPr/>
                    <a:lstStyle/>
                    <a:p>
                      <a:pPr algn="ctr" fontAlgn="ctr"/>
                      <a:r>
                        <a:rPr lang="en-US" sz="1800" b="1" i="0" u="none" strike="noStrike">
                          <a:solidFill>
                            <a:srgbClr val="000000"/>
                          </a:solidFill>
                          <a:effectLst/>
                          <a:latin typeface="Calibri" panose="020F0502020204030204" pitchFamily="34" charset="0"/>
                        </a:rPr>
                        <a:t>Federal</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 $140,000</a:t>
                      </a:r>
                    </a:p>
                  </a:txBody>
                  <a:tcPr marL="6350" marR="6350" marT="6350" marB="0" anchor="ctr"/>
                </a:tc>
                <a:tc>
                  <a:txBody>
                    <a:bodyPr/>
                    <a:lstStyle/>
                    <a:p>
                      <a:pPr algn="l" fontAlgn="ctr"/>
                      <a:r>
                        <a:rPr lang="en-US" sz="1700" b="0" i="0" u="none" strike="noStrike" dirty="0">
                          <a:solidFill>
                            <a:srgbClr val="000000"/>
                          </a:solidFill>
                          <a:effectLst/>
                          <a:latin typeface="Calibri"/>
                        </a:rPr>
                        <a:t>Supporting students' social emotional learning, behavioral &amp; Mental Health and Wellness through multi-tiered systems of supports</a:t>
                      </a:r>
                    </a:p>
                  </a:txBody>
                  <a:tcPr marL="6350" marR="6350" marT="6350" marB="0" anchor="ctr"/>
                </a:tc>
                <a:extLst>
                  <a:ext uri="{0D108BD9-81ED-4DB2-BD59-A6C34878D82A}">
                    <a16:rowId xmlns:a16="http://schemas.microsoft.com/office/drawing/2014/main" val="2904780178"/>
                  </a:ext>
                </a:extLst>
              </a:tr>
              <a:tr h="307978">
                <a:tc>
                  <a:txBody>
                    <a:bodyPr/>
                    <a:lstStyle/>
                    <a:p>
                      <a:pPr algn="l" fontAlgn="ctr"/>
                      <a:r>
                        <a:rPr lang="en-US" sz="1800" b="1" i="0" u="none" strike="noStrike" dirty="0">
                          <a:solidFill>
                            <a:srgbClr val="000000"/>
                          </a:solidFill>
                          <a:effectLst/>
                          <a:latin typeface="Calibri" panose="020F0502020204030204" pitchFamily="34" charset="0"/>
                        </a:rPr>
                        <a:t>Skills Capital Grant</a:t>
                      </a:r>
                    </a:p>
                  </a:txBody>
                  <a:tcPr marL="6350" marR="6350" marT="6350" marB="0" anchor="ctr"/>
                </a:tc>
                <a:tc>
                  <a:txBody>
                    <a:bodyPr/>
                    <a:lstStyle/>
                    <a:p>
                      <a:pPr algn="ctr" fontAlgn="ctr"/>
                      <a:r>
                        <a:rPr lang="en-US" sz="1800" b="1" i="0" u="none" strike="noStrike" dirty="0">
                          <a:solidFill>
                            <a:srgbClr val="000000"/>
                          </a:solidFill>
                          <a:effectLst/>
                          <a:latin typeface="Calibri" panose="020F0502020204030204" pitchFamily="34" charset="0"/>
                        </a:rPr>
                        <a:t>State</a:t>
                      </a:r>
                    </a:p>
                  </a:txBody>
                  <a:tcPr marL="6350" marR="6350" marT="6350" marB="0" anchor="ctr"/>
                </a:tc>
                <a:tc>
                  <a:txBody>
                    <a:bodyPr/>
                    <a:lstStyle/>
                    <a:p>
                      <a:pPr algn="r" fontAlgn="ctr"/>
                      <a:r>
                        <a:rPr lang="en-US" sz="1800" b="1" i="0" u="none" strike="noStrike" dirty="0">
                          <a:solidFill>
                            <a:srgbClr val="000000"/>
                          </a:solidFill>
                          <a:effectLst/>
                          <a:latin typeface="Calibri"/>
                        </a:rPr>
                        <a:t>$500,000</a:t>
                      </a:r>
                    </a:p>
                  </a:txBody>
                  <a:tcPr marL="6350" marR="6350" marT="6350" marB="0" anchor="ctr"/>
                </a:tc>
                <a:tc>
                  <a:txBody>
                    <a:bodyPr/>
                    <a:lstStyle/>
                    <a:p>
                      <a:pPr algn="l" fontAlgn="ctr"/>
                      <a:r>
                        <a:rPr lang="en-US" sz="1700" b="0" i="0" u="none" strike="noStrike" dirty="0">
                          <a:solidFill>
                            <a:srgbClr val="000000"/>
                          </a:solidFill>
                          <a:effectLst/>
                          <a:latin typeface="Calibri" panose="020F0502020204030204" pitchFamily="34" charset="0"/>
                        </a:rPr>
                        <a:t>Technology and Equipment for Animal Science Program</a:t>
                      </a:r>
                    </a:p>
                  </a:txBody>
                  <a:tcPr marL="6350" marR="6350" marT="6350" marB="0" anchor="ctr"/>
                </a:tc>
                <a:extLst>
                  <a:ext uri="{0D108BD9-81ED-4DB2-BD59-A6C34878D82A}">
                    <a16:rowId xmlns:a16="http://schemas.microsoft.com/office/drawing/2014/main" val="2731750114"/>
                  </a:ext>
                </a:extLst>
              </a:tr>
              <a:tr h="307978">
                <a:tc>
                  <a:txBody>
                    <a:bodyPr/>
                    <a:lstStyle/>
                    <a:p>
                      <a:pPr algn="l" fontAlgn="ctr"/>
                      <a:r>
                        <a:rPr lang="en-US" sz="1800" b="1" i="0" u="none" strike="noStrike" dirty="0">
                          <a:solidFill>
                            <a:srgbClr val="000000"/>
                          </a:solidFill>
                          <a:effectLst/>
                          <a:latin typeface="Calibri" panose="020F0502020204030204" pitchFamily="34" charset="0"/>
                        </a:rPr>
                        <a:t> Comm Corp – Round 7</a:t>
                      </a:r>
                    </a:p>
                  </a:txBody>
                  <a:tcPr marL="6350" marR="6350" marT="6350" marB="0" anchor="ctr"/>
                </a:tc>
                <a:tc>
                  <a:txBody>
                    <a:bodyPr/>
                    <a:lstStyle/>
                    <a:p>
                      <a:pPr algn="ctr" fontAlgn="ctr"/>
                      <a:r>
                        <a:rPr lang="en-US" sz="1800" b="1" i="0" u="none" strike="noStrike" dirty="0">
                          <a:solidFill>
                            <a:srgbClr val="000000"/>
                          </a:solidFill>
                          <a:effectLst/>
                          <a:latin typeface="Calibri" panose="020F0502020204030204" pitchFamily="34" charset="0"/>
                        </a:rPr>
                        <a:t>State</a:t>
                      </a:r>
                    </a:p>
                  </a:txBody>
                  <a:tcPr marL="6350" marR="6350" marT="6350" marB="0" anchor="ctr"/>
                </a:tc>
                <a:tc>
                  <a:txBody>
                    <a:bodyPr/>
                    <a:lstStyle/>
                    <a:p>
                      <a:pPr algn="r" fontAlgn="ctr"/>
                      <a:r>
                        <a:rPr lang="en-US" sz="1800" b="1" i="0" u="none" strike="noStrike" dirty="0">
                          <a:solidFill>
                            <a:srgbClr val="000000"/>
                          </a:solidFill>
                          <a:effectLst/>
                          <a:latin typeface="Calibri" panose="020F0502020204030204" pitchFamily="34" charset="0"/>
                        </a:rPr>
                        <a:t>$360,000</a:t>
                      </a:r>
                    </a:p>
                  </a:txBody>
                  <a:tcPr marL="6350" marR="6350" marT="6350" marB="0" anchor="ctr"/>
                </a:tc>
                <a:tc>
                  <a:txBody>
                    <a:bodyPr/>
                    <a:lstStyle/>
                    <a:p>
                      <a:pPr algn="l" fontAlgn="ctr"/>
                      <a:r>
                        <a:rPr lang="en-US" sz="1700" kern="1200" dirty="0">
                          <a:solidFill>
                            <a:schemeClr val="dk1"/>
                          </a:solidFill>
                          <a:effectLst/>
                          <a:latin typeface="+mn-lt"/>
                          <a:ea typeface="+mn-ea"/>
                          <a:cs typeface="+mn-cs"/>
                        </a:rPr>
                        <a:t>Carpentry, Plumbing, and Welding </a:t>
                      </a:r>
                      <a:endParaRPr lang="en-US" sz="17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007645381"/>
                  </a:ext>
                </a:extLst>
              </a:tr>
              <a:tr h="439970">
                <a:tc>
                  <a:txBody>
                    <a:bodyPr/>
                    <a:lstStyle/>
                    <a:p>
                      <a:pPr algn="r" fontAlgn="ctr"/>
                      <a:r>
                        <a:rPr lang="en-US" sz="1800" b="1" i="0" u="none" strike="noStrike" dirty="0">
                          <a:solidFill>
                            <a:srgbClr val="000000"/>
                          </a:solidFill>
                          <a:effectLst/>
                          <a:latin typeface="Calibri" panose="020F0502020204030204" pitchFamily="34" charset="0"/>
                        </a:rPr>
                        <a:t>Total</a:t>
                      </a:r>
                    </a:p>
                  </a:txBody>
                  <a:tcPr marL="6350" marR="6350" marT="6350" marB="0" anchor="ct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0" marR="0" lvl="0" indent="0" algn="r" defTabSz="91440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$2,988,664 </a:t>
                      </a:r>
                    </a:p>
                  </a:txBody>
                  <a:tcPr marL="6350" marR="6350" marT="6350" marB="0" anchor="ctr"/>
                </a:tc>
                <a:tc>
                  <a:txBody>
                    <a:bodyPr/>
                    <a:lstStyle/>
                    <a:p>
                      <a:pPr algn="l" fontAlgn="ctr"/>
                      <a:r>
                        <a:rPr lang="en-US" sz="1800" b="1" i="1" u="none" strike="noStrike" dirty="0">
                          <a:solidFill>
                            <a:srgbClr val="000000"/>
                          </a:solidFill>
                          <a:effectLst/>
                          <a:latin typeface="Calibri"/>
                        </a:rPr>
                        <a:t>And Counting! (Approximately </a:t>
                      </a:r>
                      <a:r>
                        <a:rPr lang="en-US" sz="1800" b="1" i="1" u="none" strike="noStrike" dirty="0">
                          <a:solidFill>
                            <a:srgbClr val="000000"/>
                          </a:solidFill>
                          <a:effectLst/>
                          <a:highlight>
                            <a:srgbClr val="FFFF00"/>
                          </a:highlight>
                          <a:latin typeface="Calibri"/>
                        </a:rPr>
                        <a:t>10.3%</a:t>
                      </a:r>
                      <a:r>
                        <a:rPr lang="en-US" sz="1800" b="1" i="1" u="none" strike="noStrike" dirty="0">
                          <a:solidFill>
                            <a:srgbClr val="000000"/>
                          </a:solidFill>
                          <a:effectLst/>
                          <a:latin typeface="Calibri"/>
                        </a:rPr>
                        <a:t> of the FY2023 Budget)</a:t>
                      </a:r>
                    </a:p>
                  </a:txBody>
                  <a:tcPr marL="6350" marR="6350" marT="6350" marB="0" anchor="ctr"/>
                </a:tc>
                <a:extLst>
                  <a:ext uri="{0D108BD9-81ED-4DB2-BD59-A6C34878D82A}">
                    <a16:rowId xmlns:a16="http://schemas.microsoft.com/office/drawing/2014/main" val="1659119782"/>
                  </a:ext>
                </a:extLst>
              </a:tr>
            </a:tbl>
          </a:graphicData>
        </a:graphic>
      </p:graphicFrame>
    </p:spTree>
    <p:extLst>
      <p:ext uri="{BB962C8B-B14F-4D97-AF65-F5344CB8AC3E}">
        <p14:creationId xmlns:p14="http://schemas.microsoft.com/office/powerpoint/2010/main" val="122698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altLang="en-US">
                <a:latin typeface="+mj-lt"/>
              </a:rPr>
              <a:t>OPEB: Estimated Liability as of June 30, 2022</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idx="1"/>
          </p:nvPr>
        </p:nvSpPr>
        <p:spPr/>
        <p:txBody>
          <a:bodyPr vert="horz" lIns="91440" tIns="45720" rIns="91440" bIns="45720" rtlCol="0" anchor="t">
            <a:normAutofit lnSpcReduction="10000"/>
          </a:bodyPr>
          <a:lstStyle/>
          <a:p>
            <a:pPr marL="0" indent="0" algn="ctr">
              <a:buNone/>
              <a:defRPr/>
            </a:pPr>
            <a:r>
              <a:rPr lang="en-US" altLang="en-US" sz="6000" b="1"/>
              <a:t>$20,850,743</a:t>
            </a:r>
          </a:p>
          <a:p>
            <a:pPr marL="0" indent="0" algn="ctr">
              <a:buNone/>
              <a:defRPr/>
            </a:pPr>
            <a:endParaRPr lang="en-US" altLang="en-US" sz="900"/>
          </a:p>
          <a:p>
            <a:pPr marL="0" indent="0" algn="ctr">
              <a:buNone/>
              <a:defRPr/>
            </a:pPr>
            <a:r>
              <a:rPr lang="en-US" altLang="en-US" sz="3600"/>
              <a:t>12/30/2022 OPEB Trust Fund Balance = $519,745</a:t>
            </a:r>
            <a:endParaRPr lang="en-US" altLang="en-US" sz="3600">
              <a:cs typeface="Calibri"/>
            </a:endParaRPr>
          </a:p>
          <a:p>
            <a:pPr marL="0" indent="0" algn="ctr">
              <a:buNone/>
              <a:defRPr/>
            </a:pPr>
            <a:endParaRPr lang="en-US" altLang="en-US" sz="3600">
              <a:cs typeface="Calibri"/>
            </a:endParaRPr>
          </a:p>
          <a:p>
            <a:pPr marL="0" indent="0" algn="ctr">
              <a:buNone/>
              <a:defRPr/>
            </a:pPr>
            <a:r>
              <a:rPr lang="en-US" altLang="en-US" sz="3600"/>
              <a:t>An OPEB Advisory Subcommittee was appointed in Fall</a:t>
            </a:r>
            <a:endParaRPr lang="en-US" altLang="en-US" sz="3600">
              <a:cs typeface="Calibri" panose="020F0502020204030204"/>
            </a:endParaRPr>
          </a:p>
          <a:p>
            <a:pPr marL="0" indent="0" algn="ctr">
              <a:buNone/>
              <a:defRPr/>
            </a:pPr>
            <a:r>
              <a:rPr lang="en-US" altLang="en-US" sz="3600"/>
              <a:t> 2021 to implement a long-term funding strategy. The</a:t>
            </a:r>
            <a:endParaRPr lang="en-US" altLang="en-US" sz="3600">
              <a:cs typeface="Calibri" panose="020F0502020204030204"/>
            </a:endParaRPr>
          </a:p>
          <a:p>
            <a:pPr marL="0" indent="0" algn="ctr">
              <a:buNone/>
              <a:defRPr/>
            </a:pPr>
            <a:r>
              <a:rPr lang="en-US" altLang="en-US" sz="3600"/>
              <a:t> Plan was submitted to the School Committee and</a:t>
            </a:r>
            <a:endParaRPr lang="en-US" altLang="en-US" sz="3600">
              <a:cs typeface="Calibri" panose="020F0502020204030204"/>
            </a:endParaRPr>
          </a:p>
          <a:p>
            <a:pPr marL="0" indent="0" algn="ctr">
              <a:buNone/>
              <a:defRPr/>
            </a:pPr>
            <a:r>
              <a:rPr lang="en-US" altLang="en-US" sz="3600"/>
              <a:t> approved in Winter 2021.</a:t>
            </a:r>
            <a:endParaRPr lang="en-US" altLang="en-US" sz="3600">
              <a:cs typeface="Calibri"/>
            </a:endParaRPr>
          </a:p>
          <a:p>
            <a:endParaRPr lang="en-US"/>
          </a:p>
        </p:txBody>
      </p:sp>
    </p:spTree>
    <p:extLst>
      <p:ext uri="{BB962C8B-B14F-4D97-AF65-F5344CB8AC3E}">
        <p14:creationId xmlns:p14="http://schemas.microsoft.com/office/powerpoint/2010/main" val="150605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a:xfrm>
            <a:off x="838200" y="365125"/>
            <a:ext cx="10515600" cy="1325563"/>
          </a:xfrm>
        </p:spPr>
        <p:txBody>
          <a:bodyPr anchor="ctr">
            <a:normAutofit/>
          </a:bodyPr>
          <a:lstStyle/>
          <a:p>
            <a:pPr algn="ctr"/>
            <a:r>
              <a:rPr lang="en-US" altLang="en-US"/>
              <a:t>OPEB: Strategic Components</a:t>
            </a:r>
            <a:endParaRPr lang="en-US"/>
          </a:p>
        </p:txBody>
      </p:sp>
      <p:sp>
        <p:nvSpPr>
          <p:cNvPr id="7" name="Content Placeholder 2">
            <a:extLst>
              <a:ext uri="{FF2B5EF4-FFF2-40B4-BE49-F238E27FC236}">
                <a16:creationId xmlns:a16="http://schemas.microsoft.com/office/drawing/2014/main" id="{BFED8E51-DA33-4659-6295-AA6C085FE849}"/>
              </a:ext>
            </a:extLst>
          </p:cNvPr>
          <p:cNvSpPr>
            <a:spLocks noGrp="1"/>
          </p:cNvSpPr>
          <p:nvPr/>
        </p:nvSpPr>
        <p:spPr>
          <a:xfrm>
            <a:off x="0" y="1789634"/>
            <a:ext cx="12192000" cy="4431983"/>
          </a:xfrm>
          <a:prstGeom prst="rect">
            <a:avLst/>
          </a:prstGeom>
        </p:spPr>
        <p:txBody>
          <a:bodyPr wrap="square" lIns="0" tIns="0" rIns="0" bIns="0">
            <a:spAutoFit/>
          </a:bodyPr>
          <a:lstStyle>
            <a:lvl1pPr marL="0">
              <a:defRPr sz="22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800100" lvl="1" indent="-342900">
              <a:buFont typeface="Arial" panose="020B0604020202020204" pitchFamily="34" charset="0"/>
              <a:buChar char="•"/>
              <a:defRPr/>
            </a:pPr>
            <a:r>
              <a:rPr lang="en-US" altLang="en-US" sz="2400" b="1" dirty="0">
                <a:latin typeface="+mj-lt"/>
              </a:rPr>
              <a:t>OPEB Advisory Subcommittee recommended a long-term funding strategy to the School Committee:</a:t>
            </a:r>
          </a:p>
          <a:p>
            <a:pPr marL="800100" lvl="1" indent="-342900" algn="l">
              <a:buFont typeface="Arial" panose="020B0604020202020204" pitchFamily="34" charset="0"/>
              <a:buChar char="•"/>
              <a:defRPr/>
            </a:pPr>
            <a:endParaRPr lang="en-US" altLang="en-US" sz="800" b="1" dirty="0">
              <a:latin typeface="+mj-lt"/>
            </a:endParaRPr>
          </a:p>
          <a:p>
            <a:pPr marL="800100" lvl="1" indent="-342900" algn="l">
              <a:buFont typeface="Arial" panose="020B0604020202020204" pitchFamily="34" charset="0"/>
              <a:buChar char="•"/>
              <a:defRPr/>
            </a:pPr>
            <a:r>
              <a:rPr lang="en-US" altLang="en-US" sz="2400" b="1" dirty="0">
                <a:latin typeface="+mj-lt"/>
              </a:rPr>
              <a:t>Adopt the following 6 Year Funding Plan for Budget Line 5250, Retiree Insurance:</a:t>
            </a:r>
          </a:p>
          <a:p>
            <a:pPr marL="1714500" lvl="3" indent="-342900" algn="l">
              <a:buFontTx/>
              <a:buChar char="-"/>
              <a:defRPr/>
            </a:pPr>
            <a:r>
              <a:rPr lang="en-US" altLang="en-US" sz="2400" b="1" dirty="0">
                <a:latin typeface="+mj-lt"/>
              </a:rPr>
              <a:t>FY23: $725,000		-   FY26: $1,155,000</a:t>
            </a:r>
          </a:p>
          <a:p>
            <a:pPr marL="1714500" lvl="3" indent="-342900" algn="l">
              <a:buFontTx/>
              <a:buChar char="-"/>
              <a:defRPr/>
            </a:pPr>
            <a:r>
              <a:rPr lang="en-US" altLang="en-US" sz="2400" b="1" dirty="0">
                <a:latin typeface="+mj-lt"/>
              </a:rPr>
              <a:t>FY24: $762,000		-   FY27: $1,215,000</a:t>
            </a:r>
          </a:p>
          <a:p>
            <a:pPr marL="1714500" lvl="3" indent="-342900" algn="l">
              <a:buFontTx/>
              <a:buChar char="-"/>
              <a:defRPr/>
            </a:pPr>
            <a:r>
              <a:rPr lang="en-US" altLang="en-US" sz="2400" b="1" dirty="0">
                <a:latin typeface="+mj-lt"/>
              </a:rPr>
              <a:t>FY25: $800,000		-   FY28: $1,275,000</a:t>
            </a:r>
          </a:p>
          <a:p>
            <a:pPr lvl="3" algn="l">
              <a:defRPr/>
            </a:pPr>
            <a:endParaRPr lang="en-US" altLang="en-US" sz="800" b="1" dirty="0">
              <a:latin typeface="+mj-lt"/>
            </a:endParaRPr>
          </a:p>
          <a:p>
            <a:pPr marL="914400" lvl="1" indent="-457200" algn="l">
              <a:buFont typeface="Arial" panose="020B0604020202020204" pitchFamily="34" charset="0"/>
              <a:buChar char="•"/>
              <a:defRPr/>
            </a:pPr>
            <a:r>
              <a:rPr lang="en-US" altLang="en-US" sz="2400" b="1" dirty="0">
                <a:latin typeface="+mj-lt"/>
              </a:rPr>
              <a:t>The Schedule starts with $725,000 in FY23 with 5% increases each year, and an additional increase of $300,000 in FY2026. Given the current FY23 PAYGO budgeted amount of $605,358, this implies a FY23 OPEB Contribution of $119,642.</a:t>
            </a:r>
          </a:p>
          <a:p>
            <a:pPr marL="914400" lvl="1" indent="-457200" algn="l">
              <a:buFont typeface="Arial" panose="020B0604020202020204" pitchFamily="34" charset="0"/>
              <a:buChar char="•"/>
              <a:defRPr/>
            </a:pPr>
            <a:endParaRPr lang="en-US" altLang="en-US" sz="800" b="1" dirty="0">
              <a:latin typeface="+mj-lt"/>
            </a:endParaRPr>
          </a:p>
          <a:p>
            <a:pPr marL="914400" lvl="1" indent="-457200" algn="l">
              <a:buFont typeface="Arial" panose="020B0604020202020204" pitchFamily="34" charset="0"/>
              <a:buChar char="•"/>
              <a:defRPr/>
            </a:pPr>
            <a:r>
              <a:rPr lang="en-US" altLang="en-US" sz="2400" b="1" dirty="0">
                <a:latin typeface="+mj-lt"/>
              </a:rPr>
              <a:t>The $300,000 hike in FY2026 is feasible since the ESCO Lease ends with FY2025 and the ESCO Commitment for the nine member towns is about $425,000 per year.</a:t>
            </a:r>
          </a:p>
        </p:txBody>
      </p:sp>
    </p:spTree>
    <p:extLst>
      <p:ext uri="{BB962C8B-B14F-4D97-AF65-F5344CB8AC3E}">
        <p14:creationId xmlns:p14="http://schemas.microsoft.com/office/powerpoint/2010/main" val="396775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Overall Budget Summary</a:t>
            </a:r>
            <a:endParaRPr lang="en-US"/>
          </a:p>
        </p:txBody>
      </p:sp>
      <p:graphicFrame>
        <p:nvGraphicFramePr>
          <p:cNvPr id="3" name="Table 3">
            <a:extLst>
              <a:ext uri="{FF2B5EF4-FFF2-40B4-BE49-F238E27FC236}">
                <a16:creationId xmlns:a16="http://schemas.microsoft.com/office/drawing/2014/main" id="{ABEBCEC2-50EB-4CD7-931A-1E43C9330E1C}"/>
              </a:ext>
            </a:extLst>
          </p:cNvPr>
          <p:cNvGraphicFramePr>
            <a:graphicFrameLocks noGrp="1"/>
          </p:cNvGraphicFramePr>
          <p:nvPr>
            <p:extLst>
              <p:ext uri="{D42A27DB-BD31-4B8C-83A1-F6EECF244321}">
                <p14:modId xmlns:p14="http://schemas.microsoft.com/office/powerpoint/2010/main" val="3240232201"/>
              </p:ext>
            </p:extLst>
          </p:nvPr>
        </p:nvGraphicFramePr>
        <p:xfrm>
          <a:off x="0" y="1674646"/>
          <a:ext cx="12192000" cy="5207416"/>
        </p:xfrm>
        <a:graphic>
          <a:graphicData uri="http://schemas.openxmlformats.org/drawingml/2006/table">
            <a:tbl>
              <a:tblPr firstRow="1" bandRow="1">
                <a:tableStyleId>{22838BEF-8BB2-4498-84A7-C5851F593DF1}</a:tableStyleId>
              </a:tblPr>
              <a:tblGrid>
                <a:gridCol w="6096000">
                  <a:extLst>
                    <a:ext uri="{9D8B030D-6E8A-4147-A177-3AD203B41FA5}">
                      <a16:colId xmlns:a16="http://schemas.microsoft.com/office/drawing/2014/main" val="1860156899"/>
                    </a:ext>
                  </a:extLst>
                </a:gridCol>
                <a:gridCol w="6096000">
                  <a:extLst>
                    <a:ext uri="{9D8B030D-6E8A-4147-A177-3AD203B41FA5}">
                      <a16:colId xmlns:a16="http://schemas.microsoft.com/office/drawing/2014/main" val="3144943474"/>
                    </a:ext>
                  </a:extLst>
                </a:gridCol>
              </a:tblGrid>
              <a:tr h="1318270">
                <a:tc>
                  <a:txBody>
                    <a:bodyPr/>
                    <a:lstStyle/>
                    <a:p>
                      <a:pPr marL="0" indent="0" algn="ctr">
                        <a:lnSpc>
                          <a:spcPct val="100000"/>
                        </a:lnSpc>
                        <a:spcBef>
                          <a:spcPts val="100"/>
                        </a:spcBef>
                        <a:buNone/>
                      </a:pPr>
                      <a:r>
                        <a:rPr lang="en-US" sz="2300">
                          <a:cs typeface="Arial"/>
                        </a:rPr>
                        <a:t>FY23 Operating &amp; Capital Request = </a:t>
                      </a:r>
                      <a:r>
                        <a:rPr lang="en-US" sz="2300" b="1">
                          <a:cs typeface="Arial"/>
                        </a:rPr>
                        <a:t>$29,010,622</a:t>
                      </a:r>
                    </a:p>
                    <a:p>
                      <a:pPr marL="0" indent="0" algn="ctr">
                        <a:lnSpc>
                          <a:spcPct val="100000"/>
                        </a:lnSpc>
                        <a:buNone/>
                      </a:pPr>
                      <a:r>
                        <a:rPr lang="en-US" sz="2300" u="sng">
                          <a:cs typeface="Arial"/>
                        </a:rPr>
                        <a:t>4.96%</a:t>
                      </a:r>
                      <a:r>
                        <a:rPr lang="en-US" sz="2300">
                          <a:cs typeface="Arial"/>
                        </a:rPr>
                        <a:t> above FY22</a:t>
                      </a:r>
                      <a:endParaRPr lang="en-US" sz="2300"/>
                    </a:p>
                  </a:txBody>
                  <a:tcPr anchor="ctr"/>
                </a:tc>
                <a:tc>
                  <a:txBody>
                    <a:bodyPr/>
                    <a:lstStyle/>
                    <a:p>
                      <a:pPr marL="0" indent="0" algn="ctr">
                        <a:lnSpc>
                          <a:spcPct val="100000"/>
                        </a:lnSpc>
                        <a:spcBef>
                          <a:spcPts val="100"/>
                        </a:spcBef>
                        <a:buNone/>
                      </a:pPr>
                      <a:r>
                        <a:rPr lang="en-US" sz="2300">
                          <a:cs typeface="Arial"/>
                        </a:rPr>
                        <a:t>FY24 Operating &amp; Capital Request = </a:t>
                      </a:r>
                      <a:r>
                        <a:rPr lang="en-US" sz="2300" b="1">
                          <a:cs typeface="Arial"/>
                        </a:rPr>
                        <a:t>$30,316,325</a:t>
                      </a:r>
                    </a:p>
                    <a:p>
                      <a:pPr marL="0" indent="0" algn="ctr">
                        <a:lnSpc>
                          <a:spcPct val="100000"/>
                        </a:lnSpc>
                        <a:buNone/>
                      </a:pPr>
                      <a:r>
                        <a:rPr lang="en-US" sz="2300" u="sng">
                          <a:cs typeface="Arial"/>
                        </a:rPr>
                        <a:t>4.50%</a:t>
                      </a:r>
                      <a:r>
                        <a:rPr lang="en-US" sz="2300">
                          <a:cs typeface="Arial"/>
                        </a:rPr>
                        <a:t> above FY23</a:t>
                      </a:r>
                      <a:endParaRPr lang="en-US" sz="2300"/>
                    </a:p>
                  </a:txBody>
                  <a:tcPr anchor="ctr"/>
                </a:tc>
                <a:extLst>
                  <a:ext uri="{0D108BD9-81ED-4DB2-BD59-A6C34878D82A}">
                    <a16:rowId xmlns:a16="http://schemas.microsoft.com/office/drawing/2014/main" val="2101624575"/>
                  </a:ext>
                </a:extLst>
              </a:tr>
              <a:tr h="1318270">
                <a:tc>
                  <a:txBody>
                    <a:bodyPr/>
                    <a:lstStyle/>
                    <a:p>
                      <a:pPr algn="ctr">
                        <a:lnSpc>
                          <a:spcPct val="100000"/>
                        </a:lnSpc>
                        <a:spcBef>
                          <a:spcPts val="100"/>
                        </a:spcBef>
                      </a:pPr>
                      <a:r>
                        <a:rPr lang="en-US" sz="2300" dirty="0">
                          <a:cs typeface="Segoe UI"/>
                        </a:rPr>
                        <a:t>FY23 Operating Request = </a:t>
                      </a:r>
                      <a:r>
                        <a:rPr lang="en-US" sz="2300" b="1" dirty="0">
                          <a:cs typeface="Segoe UI"/>
                        </a:rPr>
                        <a:t>$22,092,652</a:t>
                      </a:r>
                    </a:p>
                    <a:p>
                      <a:pPr marR="452120" algn="ctr">
                        <a:lnSpc>
                          <a:spcPct val="100000"/>
                        </a:lnSpc>
                        <a:spcBef>
                          <a:spcPts val="180"/>
                        </a:spcBef>
                      </a:pPr>
                      <a:r>
                        <a:rPr lang="en-US" sz="2300" u="sng" dirty="0">
                          <a:cs typeface="Segoe UI"/>
                        </a:rPr>
                        <a:t>6.57%</a:t>
                      </a:r>
                      <a:r>
                        <a:rPr lang="en-US" sz="2300" dirty="0">
                          <a:cs typeface="Segoe UI"/>
                        </a:rPr>
                        <a:t> above FY22</a:t>
                      </a:r>
                      <a:endParaRPr lang="en-US" sz="2300" dirty="0"/>
                    </a:p>
                  </a:txBody>
                  <a:tcPr anchor="ctr"/>
                </a:tc>
                <a:tc>
                  <a:txBody>
                    <a:bodyPr/>
                    <a:lstStyle/>
                    <a:p>
                      <a:pPr algn="ctr"/>
                      <a:r>
                        <a:rPr lang="en-US" sz="2300">
                          <a:cs typeface="Segoe UI"/>
                        </a:rPr>
                        <a:t>FY24 Operating Request = </a:t>
                      </a:r>
                      <a:r>
                        <a:rPr lang="en-US" sz="2300" b="1">
                          <a:cs typeface="Segoe UI"/>
                        </a:rPr>
                        <a:t>$23,458,597</a:t>
                      </a:r>
                      <a:r>
                        <a:rPr lang="en-US" sz="2300">
                          <a:cs typeface="Segoe UI"/>
                        </a:rPr>
                        <a:t>​</a:t>
                      </a:r>
                      <a:endParaRPr lang="en-US" sz="2300">
                        <a:cs typeface="Calibri"/>
                      </a:endParaRPr>
                    </a:p>
                    <a:p>
                      <a:pPr algn="ctr"/>
                      <a:r>
                        <a:rPr lang="en-US" sz="2300" u="sng">
                          <a:cs typeface="Segoe UI"/>
                        </a:rPr>
                        <a:t>6.18%</a:t>
                      </a:r>
                      <a:r>
                        <a:rPr lang="en-US" sz="2300">
                          <a:cs typeface="Segoe UI"/>
                        </a:rPr>
                        <a:t> above FY23</a:t>
                      </a:r>
                      <a:endParaRPr lang="en-US" sz="2300"/>
                    </a:p>
                  </a:txBody>
                  <a:tcPr anchor="ctr"/>
                </a:tc>
                <a:extLst>
                  <a:ext uri="{0D108BD9-81ED-4DB2-BD59-A6C34878D82A}">
                    <a16:rowId xmlns:a16="http://schemas.microsoft.com/office/drawing/2014/main" val="749609530"/>
                  </a:ext>
                </a:extLst>
              </a:tr>
              <a:tr h="1295142">
                <a:tc>
                  <a:txBody>
                    <a:bodyPr/>
                    <a:lstStyle/>
                    <a:p>
                      <a:pPr algn="ctr">
                        <a:lnSpc>
                          <a:spcPct val="100000"/>
                        </a:lnSpc>
                      </a:pPr>
                      <a:r>
                        <a:rPr lang="en-US" sz="2300" dirty="0">
                          <a:cs typeface="Segoe UI"/>
                        </a:rPr>
                        <a:t>FY23 Capital Request = </a:t>
                      </a:r>
                      <a:r>
                        <a:rPr lang="en-US" sz="2300" b="1" dirty="0">
                          <a:cs typeface="Segoe UI"/>
                        </a:rPr>
                        <a:t>$1,235,608</a:t>
                      </a:r>
                    </a:p>
                    <a:p>
                      <a:pPr algn="ctr">
                        <a:lnSpc>
                          <a:spcPct val="100000"/>
                        </a:lnSpc>
                        <a:spcBef>
                          <a:spcPts val="180"/>
                        </a:spcBef>
                      </a:pPr>
                      <a:r>
                        <a:rPr lang="en-US" sz="2300" u="sng" dirty="0">
                          <a:cs typeface="Segoe UI"/>
                        </a:rPr>
                        <a:t>8.89%</a:t>
                      </a:r>
                      <a:r>
                        <a:rPr lang="en-US" sz="2300" dirty="0">
                          <a:cs typeface="Segoe UI"/>
                        </a:rPr>
                        <a:t> above FY22</a:t>
                      </a:r>
                      <a:endParaRPr lang="en-US" sz="2300" dirty="0"/>
                    </a:p>
                  </a:txBody>
                  <a:tcPr anchor="ctr"/>
                </a:tc>
                <a:tc>
                  <a:txBody>
                    <a:bodyPr/>
                    <a:lstStyle/>
                    <a:p>
                      <a:pPr algn="ctr"/>
                      <a:r>
                        <a:rPr lang="en-US" sz="2300">
                          <a:cs typeface="Segoe UI"/>
                        </a:rPr>
                        <a:t>FY24 Capital Request = </a:t>
                      </a:r>
                      <a:r>
                        <a:rPr lang="en-US" sz="2300" b="1">
                          <a:cs typeface="Segoe UI"/>
                        </a:rPr>
                        <a:t>$1,238,240</a:t>
                      </a:r>
                      <a:r>
                        <a:rPr lang="en-US" sz="2300">
                          <a:cs typeface="Segoe UI"/>
                        </a:rPr>
                        <a:t>​</a:t>
                      </a:r>
                      <a:endParaRPr lang="en-US" sz="2300"/>
                    </a:p>
                    <a:p>
                      <a:pPr algn="ctr"/>
                      <a:r>
                        <a:rPr lang="en-US" sz="2300" u="sng">
                          <a:cs typeface="Segoe UI"/>
                        </a:rPr>
                        <a:t>0.21%</a:t>
                      </a:r>
                      <a:r>
                        <a:rPr lang="en-US" sz="2300">
                          <a:cs typeface="Segoe UI"/>
                        </a:rPr>
                        <a:t> above FY23​</a:t>
                      </a:r>
                      <a:endParaRPr lang="en-US" sz="2300"/>
                    </a:p>
                  </a:txBody>
                  <a:tcPr anchor="ctr"/>
                </a:tc>
                <a:extLst>
                  <a:ext uri="{0D108BD9-81ED-4DB2-BD59-A6C34878D82A}">
                    <a16:rowId xmlns:a16="http://schemas.microsoft.com/office/drawing/2014/main" val="2250638060"/>
                  </a:ext>
                </a:extLst>
              </a:tr>
              <a:tr h="1275734">
                <a:tc>
                  <a:txBody>
                    <a:bodyPr/>
                    <a:lstStyle/>
                    <a:p>
                      <a:pPr algn="ctr">
                        <a:lnSpc>
                          <a:spcPct val="100000"/>
                        </a:lnSpc>
                      </a:pPr>
                      <a:r>
                        <a:rPr lang="en-US" sz="2300" dirty="0">
                          <a:cs typeface="Segoe UI"/>
                        </a:rPr>
                        <a:t>FY23 Building Project Debt = </a:t>
                      </a:r>
                      <a:r>
                        <a:rPr lang="en-US" sz="2300" b="1" dirty="0">
                          <a:cs typeface="Segoe UI"/>
                        </a:rPr>
                        <a:t>$5,682,363</a:t>
                      </a:r>
                    </a:p>
                    <a:p>
                      <a:pPr algn="ctr">
                        <a:lnSpc>
                          <a:spcPct val="100000"/>
                        </a:lnSpc>
                        <a:spcBef>
                          <a:spcPts val="180"/>
                        </a:spcBef>
                      </a:pPr>
                      <a:r>
                        <a:rPr lang="en-US" sz="2300" b="1" dirty="0">
                          <a:solidFill>
                            <a:srgbClr val="FF0000"/>
                          </a:solidFill>
                          <a:cs typeface="Segoe UI"/>
                        </a:rPr>
                        <a:t>1.60% below FY22</a:t>
                      </a:r>
                      <a:endParaRPr lang="en-US" sz="2300" dirty="0"/>
                    </a:p>
                  </a:txBody>
                  <a:tcPr anchor="ctr"/>
                </a:tc>
                <a:tc>
                  <a:txBody>
                    <a:bodyPr/>
                    <a:lstStyle/>
                    <a:p>
                      <a:pPr algn="ctr"/>
                      <a:r>
                        <a:rPr lang="en-US" sz="2300" dirty="0">
                          <a:cs typeface="Segoe UI"/>
                        </a:rPr>
                        <a:t>FY24 Building Project Debt = </a:t>
                      </a:r>
                      <a:r>
                        <a:rPr lang="en-US" sz="2300" b="1" dirty="0">
                          <a:cs typeface="Segoe UI"/>
                        </a:rPr>
                        <a:t>$5,619,488</a:t>
                      </a:r>
                      <a:r>
                        <a:rPr lang="en-US" sz="2300" dirty="0">
                          <a:cs typeface="Segoe UI"/>
                        </a:rPr>
                        <a:t>​</a:t>
                      </a:r>
                      <a:endParaRPr lang="en-US" sz="2300" dirty="0"/>
                    </a:p>
                    <a:p>
                      <a:pPr algn="ctr"/>
                      <a:r>
                        <a:rPr lang="en-US" sz="2300" b="1" dirty="0">
                          <a:solidFill>
                            <a:srgbClr val="FF0000"/>
                          </a:solidFill>
                          <a:cs typeface="Segoe UI"/>
                        </a:rPr>
                        <a:t>1.11% below FY23</a:t>
                      </a:r>
                      <a:endParaRPr lang="en-US" sz="2300" dirty="0"/>
                    </a:p>
                  </a:txBody>
                  <a:tcPr anchor="ctr"/>
                </a:tc>
                <a:extLst>
                  <a:ext uri="{0D108BD9-81ED-4DB2-BD59-A6C34878D82A}">
                    <a16:rowId xmlns:a16="http://schemas.microsoft.com/office/drawing/2014/main" val="2127129200"/>
                  </a:ext>
                </a:extLst>
              </a:tr>
            </a:tbl>
          </a:graphicData>
        </a:graphic>
      </p:graphicFrame>
    </p:spTree>
    <p:extLst>
      <p:ext uri="{BB962C8B-B14F-4D97-AF65-F5344CB8AC3E}">
        <p14:creationId xmlns:p14="http://schemas.microsoft.com/office/powerpoint/2010/main" val="69301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F812-98AD-4894-83F7-CBD8B467D074}"/>
              </a:ext>
            </a:extLst>
          </p:cNvPr>
          <p:cNvSpPr>
            <a:spLocks noGrp="1"/>
          </p:cNvSpPr>
          <p:nvPr>
            <p:ph type="title"/>
          </p:nvPr>
        </p:nvSpPr>
        <p:spPr>
          <a:xfrm>
            <a:off x="838200" y="155400"/>
            <a:ext cx="10515600" cy="1325563"/>
          </a:xfrm>
        </p:spPr>
        <p:txBody>
          <a:bodyPr anchor="ctr">
            <a:noAutofit/>
          </a:bodyPr>
          <a:lstStyle/>
          <a:p>
            <a:pPr algn="ctr"/>
            <a:r>
              <a:rPr lang="en-US" sz="9600"/>
              <a:t>OUR WHY</a:t>
            </a:r>
          </a:p>
        </p:txBody>
      </p:sp>
      <p:pic>
        <p:nvPicPr>
          <p:cNvPr id="4" name="Picture 3" descr="A group of people wearing graduation gowns and caps&#10;&#10;Description automatically generated with medium confidence">
            <a:extLst>
              <a:ext uri="{FF2B5EF4-FFF2-40B4-BE49-F238E27FC236}">
                <a16:creationId xmlns:a16="http://schemas.microsoft.com/office/drawing/2014/main" id="{F3B0511D-6637-4527-87C8-D9228C715A7C}"/>
              </a:ext>
            </a:extLst>
          </p:cNvPr>
          <p:cNvPicPr>
            <a:picLocks noChangeAspect="1"/>
          </p:cNvPicPr>
          <p:nvPr/>
        </p:nvPicPr>
        <p:blipFill rotWithShape="1">
          <a:blip r:embed="rId3"/>
          <a:srcRect b="14682"/>
          <a:stretch/>
        </p:blipFill>
        <p:spPr>
          <a:xfrm>
            <a:off x="-151001" y="1825623"/>
            <a:ext cx="12503612" cy="5387275"/>
          </a:xfrm>
          <a:prstGeom prst="rect">
            <a:avLst/>
          </a:prstGeom>
          <a:noFill/>
        </p:spPr>
      </p:pic>
    </p:spTree>
    <p:extLst>
      <p:ext uri="{BB962C8B-B14F-4D97-AF65-F5344CB8AC3E}">
        <p14:creationId xmlns:p14="http://schemas.microsoft.com/office/powerpoint/2010/main" val="23952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9A31-3856-3A8C-60BA-66869E05E138}"/>
              </a:ext>
            </a:extLst>
          </p:cNvPr>
          <p:cNvSpPr>
            <a:spLocks noGrp="1"/>
          </p:cNvSpPr>
          <p:nvPr>
            <p:ph type="ctrTitle"/>
          </p:nvPr>
        </p:nvSpPr>
        <p:spPr>
          <a:xfrm>
            <a:off x="611409" y="3168650"/>
            <a:ext cx="10141819" cy="2343167"/>
          </a:xfrm>
        </p:spPr>
        <p:txBody>
          <a:bodyPr>
            <a:normAutofit fontScale="90000"/>
          </a:bodyPr>
          <a:lstStyle/>
          <a:p>
            <a:r>
              <a:rPr lang="en-US"/>
              <a:t>Thank you.</a:t>
            </a:r>
            <a:br>
              <a:rPr lang="en-US"/>
            </a:br>
            <a:br>
              <a:rPr lang="en-US"/>
            </a:br>
            <a:r>
              <a:rPr lang="en-US"/>
              <a:t>Questions?</a:t>
            </a:r>
          </a:p>
        </p:txBody>
      </p:sp>
    </p:spTree>
    <p:extLst>
      <p:ext uri="{BB962C8B-B14F-4D97-AF65-F5344CB8AC3E}">
        <p14:creationId xmlns:p14="http://schemas.microsoft.com/office/powerpoint/2010/main" val="198743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Overall Budget Summary</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idx="1"/>
          </p:nvPr>
        </p:nvSpPr>
        <p:spPr>
          <a:xfrm>
            <a:off x="838200" y="2668922"/>
            <a:ext cx="10515600" cy="2345324"/>
          </a:xfrm>
        </p:spPr>
        <p:txBody>
          <a:bodyPr/>
          <a:lstStyle/>
          <a:p>
            <a:pPr marL="0" indent="0" algn="ctr">
              <a:lnSpc>
                <a:spcPct val="100000"/>
              </a:lnSpc>
              <a:spcBef>
                <a:spcPts val="100"/>
              </a:spcBef>
              <a:buNone/>
            </a:pPr>
            <a:r>
              <a:rPr lang="en-US" sz="4000">
                <a:cs typeface="Arial"/>
              </a:rPr>
              <a:t>FY24 Operating &amp; Capital Request</a:t>
            </a:r>
          </a:p>
          <a:p>
            <a:pPr marL="0" indent="0" algn="ctr">
              <a:lnSpc>
                <a:spcPct val="100000"/>
              </a:lnSpc>
              <a:buNone/>
            </a:pPr>
            <a:r>
              <a:rPr lang="en-US" sz="4000" b="1">
                <a:cs typeface="Arial"/>
              </a:rPr>
              <a:t>$30,316,325</a:t>
            </a:r>
          </a:p>
          <a:p>
            <a:pPr marL="0" indent="0" algn="ctr">
              <a:lnSpc>
                <a:spcPct val="100000"/>
              </a:lnSpc>
              <a:buNone/>
            </a:pPr>
            <a:r>
              <a:rPr lang="en-US" sz="4000">
                <a:cs typeface="Arial"/>
              </a:rPr>
              <a:t>4.50% above FY23</a:t>
            </a:r>
          </a:p>
          <a:p>
            <a:pPr marL="0" indent="0">
              <a:buNone/>
            </a:pPr>
            <a:endParaRPr lang="en-US"/>
          </a:p>
        </p:txBody>
      </p:sp>
    </p:spTree>
    <p:extLst>
      <p:ext uri="{BB962C8B-B14F-4D97-AF65-F5344CB8AC3E}">
        <p14:creationId xmlns:p14="http://schemas.microsoft.com/office/powerpoint/2010/main" val="13547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Budget Summary</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idx="1"/>
          </p:nvPr>
        </p:nvSpPr>
        <p:spPr/>
        <p:txBody>
          <a:bodyPr>
            <a:normAutofit fontScale="70000" lnSpcReduction="20000"/>
          </a:bodyPr>
          <a:lstStyle/>
          <a:p>
            <a:pPr marL="0" indent="0" algn="ctr">
              <a:lnSpc>
                <a:spcPct val="120000"/>
              </a:lnSpc>
              <a:spcBef>
                <a:spcPts val="100"/>
              </a:spcBef>
              <a:buNone/>
            </a:pPr>
            <a:r>
              <a:rPr lang="en-US" sz="4700">
                <a:cs typeface="Arial"/>
              </a:rPr>
              <a:t>FY24 Operating Request = </a:t>
            </a:r>
            <a:r>
              <a:rPr lang="en-US" sz="4700" b="1">
                <a:cs typeface="Arial"/>
              </a:rPr>
              <a:t>$23,458,597</a:t>
            </a:r>
          </a:p>
          <a:p>
            <a:pPr marL="0" marR="452120" indent="0" algn="ctr">
              <a:lnSpc>
                <a:spcPct val="120000"/>
              </a:lnSpc>
              <a:spcBef>
                <a:spcPts val="180"/>
              </a:spcBef>
              <a:buNone/>
            </a:pPr>
            <a:r>
              <a:rPr lang="en-US" sz="4700">
                <a:cs typeface="Arial"/>
              </a:rPr>
              <a:t>6.18% above FY23</a:t>
            </a:r>
          </a:p>
          <a:p>
            <a:pPr marL="0" indent="0" algn="ctr">
              <a:lnSpc>
                <a:spcPct val="120000"/>
              </a:lnSpc>
              <a:spcBef>
                <a:spcPts val="20"/>
              </a:spcBef>
              <a:buNone/>
            </a:pPr>
            <a:endParaRPr lang="en-US" sz="4700">
              <a:cs typeface="Arial"/>
            </a:endParaRPr>
          </a:p>
          <a:p>
            <a:pPr marL="0" indent="0" algn="ctr">
              <a:lnSpc>
                <a:spcPct val="120000"/>
              </a:lnSpc>
              <a:buNone/>
            </a:pPr>
            <a:r>
              <a:rPr lang="en-US" sz="4700">
                <a:cs typeface="Arial"/>
              </a:rPr>
              <a:t>FY24 Capital Request = </a:t>
            </a:r>
            <a:r>
              <a:rPr lang="en-US" sz="4700" b="1">
                <a:cs typeface="Arial"/>
              </a:rPr>
              <a:t>$1,238,240</a:t>
            </a:r>
          </a:p>
          <a:p>
            <a:pPr marL="0" indent="0" algn="ctr">
              <a:lnSpc>
                <a:spcPct val="120000"/>
              </a:lnSpc>
              <a:spcBef>
                <a:spcPts val="180"/>
              </a:spcBef>
              <a:buNone/>
            </a:pPr>
            <a:r>
              <a:rPr lang="en-US" sz="4700">
                <a:cs typeface="Arial"/>
              </a:rPr>
              <a:t>0.21% above FY23</a:t>
            </a:r>
          </a:p>
          <a:p>
            <a:pPr marL="0" indent="0" algn="ctr">
              <a:lnSpc>
                <a:spcPct val="120000"/>
              </a:lnSpc>
              <a:spcBef>
                <a:spcPts val="25"/>
              </a:spcBef>
              <a:buNone/>
            </a:pPr>
            <a:endParaRPr lang="en-US" sz="4700">
              <a:cs typeface="Arial"/>
            </a:endParaRPr>
          </a:p>
          <a:p>
            <a:pPr marL="0" indent="0" algn="ctr">
              <a:lnSpc>
                <a:spcPct val="120000"/>
              </a:lnSpc>
              <a:buNone/>
            </a:pPr>
            <a:r>
              <a:rPr lang="en-US" sz="4700">
                <a:cs typeface="Arial"/>
              </a:rPr>
              <a:t>FY24 Building Project Debt = </a:t>
            </a:r>
            <a:r>
              <a:rPr lang="en-US" sz="4700" b="1">
                <a:cs typeface="Arial"/>
              </a:rPr>
              <a:t>$5,619,488</a:t>
            </a:r>
          </a:p>
          <a:p>
            <a:pPr marL="0" indent="0" algn="ctr">
              <a:lnSpc>
                <a:spcPct val="120000"/>
              </a:lnSpc>
              <a:spcBef>
                <a:spcPts val="180"/>
              </a:spcBef>
              <a:buNone/>
            </a:pPr>
            <a:r>
              <a:rPr lang="en-US" sz="4700" b="1">
                <a:solidFill>
                  <a:srgbClr val="FF0000"/>
                </a:solidFill>
                <a:cs typeface="Arial"/>
              </a:rPr>
              <a:t>1.11% below FY23</a:t>
            </a:r>
          </a:p>
          <a:p>
            <a:endParaRPr lang="en-US"/>
          </a:p>
        </p:txBody>
      </p:sp>
    </p:spTree>
    <p:extLst>
      <p:ext uri="{BB962C8B-B14F-4D97-AF65-F5344CB8AC3E}">
        <p14:creationId xmlns:p14="http://schemas.microsoft.com/office/powerpoint/2010/main" val="376420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1324-C3DF-640E-D8B1-BD0170898E9D}"/>
              </a:ext>
            </a:extLst>
          </p:cNvPr>
          <p:cNvSpPr>
            <a:spLocks noGrp="1"/>
          </p:cNvSpPr>
          <p:nvPr>
            <p:ph type="title"/>
          </p:nvPr>
        </p:nvSpPr>
        <p:spPr/>
        <p:txBody>
          <a:bodyPr/>
          <a:lstStyle/>
          <a:p>
            <a:pPr algn="ctr"/>
            <a:r>
              <a:rPr lang="en-US" dirty="0">
                <a:latin typeface="+mj-lt"/>
              </a:rPr>
              <a:t>FY24 District Budget Objectives and Drivers</a:t>
            </a:r>
            <a:endParaRPr lang="en-US" dirty="0"/>
          </a:p>
        </p:txBody>
      </p:sp>
      <p:sp>
        <p:nvSpPr>
          <p:cNvPr id="3" name="Content Placeholder 2">
            <a:extLst>
              <a:ext uri="{FF2B5EF4-FFF2-40B4-BE49-F238E27FC236}">
                <a16:creationId xmlns:a16="http://schemas.microsoft.com/office/drawing/2014/main" id="{6F9CA5DC-B13A-016F-A359-0057AD4F041C}"/>
              </a:ext>
            </a:extLst>
          </p:cNvPr>
          <p:cNvSpPr>
            <a:spLocks noGrp="1"/>
          </p:cNvSpPr>
          <p:nvPr>
            <p:ph idx="1"/>
          </p:nvPr>
        </p:nvSpPr>
        <p:spPr>
          <a:xfrm>
            <a:off x="406400" y="1833440"/>
            <a:ext cx="11449538" cy="4168775"/>
          </a:xfrm>
        </p:spPr>
        <p:txBody>
          <a:bodyPr vert="horz" lIns="91440" tIns="45720" rIns="91440" bIns="45720" rtlCol="0" anchor="t">
            <a:normAutofit fontScale="92500" lnSpcReduction="10000"/>
          </a:bodyPr>
          <a:lstStyle/>
          <a:p>
            <a:pPr marL="12700" indent="0">
              <a:lnSpc>
                <a:spcPct val="100000"/>
              </a:lnSpc>
              <a:spcBef>
                <a:spcPts val="400"/>
              </a:spcBef>
              <a:buNone/>
              <a:tabLst>
                <a:tab pos="354965" algn="l"/>
                <a:tab pos="355600" algn="l"/>
              </a:tabLst>
            </a:pPr>
            <a:r>
              <a:rPr lang="en-US" sz="3200" b="1" spc="5" dirty="0">
                <a:cs typeface="Arial"/>
              </a:rPr>
              <a:t>Objectives</a:t>
            </a:r>
          </a:p>
          <a:p>
            <a:pPr marL="12700" indent="0">
              <a:lnSpc>
                <a:spcPct val="100000"/>
              </a:lnSpc>
              <a:spcBef>
                <a:spcPts val="400"/>
              </a:spcBef>
              <a:buNone/>
              <a:tabLst>
                <a:tab pos="354965" algn="l"/>
                <a:tab pos="355600" algn="l"/>
              </a:tabLst>
            </a:pPr>
            <a:r>
              <a:rPr lang="en-US" sz="3200" spc="5" dirty="0">
                <a:cs typeface="Arial"/>
              </a:rPr>
              <a:t>-   To Continue Providing Relevant Instruction in a Safe Environment</a:t>
            </a:r>
            <a:endParaRPr lang="en-US" sz="3200" dirty="0">
              <a:cs typeface="Arial"/>
            </a:endParaRPr>
          </a:p>
          <a:p>
            <a:pPr marL="12700" indent="0">
              <a:lnSpc>
                <a:spcPct val="100000"/>
              </a:lnSpc>
              <a:spcBef>
                <a:spcPts val="400"/>
              </a:spcBef>
              <a:buNone/>
              <a:tabLst>
                <a:tab pos="354965" algn="l"/>
                <a:tab pos="355600" algn="l"/>
              </a:tabLst>
            </a:pPr>
            <a:r>
              <a:rPr lang="en-US" sz="3200" spc="5" dirty="0">
                <a:cs typeface="Arial"/>
              </a:rPr>
              <a:t>-   To Utilize Our Facilities to Maximize Access and Efficiency of Use</a:t>
            </a:r>
            <a:endParaRPr lang="en-US" sz="3200" dirty="0">
              <a:cs typeface="Arial"/>
            </a:endParaRPr>
          </a:p>
          <a:p>
            <a:pPr marL="12700" indent="0">
              <a:lnSpc>
                <a:spcPct val="110000"/>
              </a:lnSpc>
              <a:spcBef>
                <a:spcPts val="400"/>
              </a:spcBef>
              <a:buNone/>
              <a:tabLst>
                <a:tab pos="354965" algn="l"/>
                <a:tab pos="355600" algn="l"/>
              </a:tabLst>
            </a:pPr>
            <a:endParaRPr lang="en-US" sz="3200" dirty="0">
              <a:cs typeface="Arial"/>
            </a:endParaRPr>
          </a:p>
          <a:p>
            <a:pPr marL="12700" indent="0">
              <a:lnSpc>
                <a:spcPct val="110000"/>
              </a:lnSpc>
              <a:spcBef>
                <a:spcPts val="400"/>
              </a:spcBef>
              <a:buNone/>
              <a:tabLst>
                <a:tab pos="354965" algn="l"/>
                <a:tab pos="355600" algn="l"/>
              </a:tabLst>
            </a:pPr>
            <a:r>
              <a:rPr lang="en-US" sz="3200" b="1" dirty="0">
                <a:cs typeface="Arial"/>
              </a:rPr>
              <a:t>Drivers</a:t>
            </a:r>
          </a:p>
          <a:p>
            <a:pPr marL="469900" indent="-457200">
              <a:lnSpc>
                <a:spcPct val="110000"/>
              </a:lnSpc>
              <a:spcBef>
                <a:spcPts val="400"/>
              </a:spcBef>
              <a:buFontTx/>
              <a:buChar char="-"/>
              <a:tabLst>
                <a:tab pos="354965" algn="l"/>
                <a:tab pos="355600" algn="l"/>
              </a:tabLst>
            </a:pPr>
            <a:r>
              <a:rPr lang="en-US" sz="3200" dirty="0">
                <a:cs typeface="Arial"/>
              </a:rPr>
              <a:t>New Teachers’ Contract</a:t>
            </a:r>
          </a:p>
          <a:p>
            <a:pPr marL="469900" indent="-457200">
              <a:lnSpc>
                <a:spcPct val="110000"/>
              </a:lnSpc>
              <a:spcBef>
                <a:spcPts val="400"/>
              </a:spcBef>
              <a:buFontTx/>
              <a:buChar char="-"/>
              <a:tabLst>
                <a:tab pos="354965" algn="l"/>
                <a:tab pos="355600" algn="l"/>
              </a:tabLst>
            </a:pPr>
            <a:r>
              <a:rPr lang="en-US" sz="3200" dirty="0">
                <a:cs typeface="Arial"/>
              </a:rPr>
              <a:t>Meeting Needs Based on Increased Enrollment</a:t>
            </a:r>
          </a:p>
          <a:p>
            <a:pPr marL="469900" indent="-457200">
              <a:lnSpc>
                <a:spcPct val="110000"/>
              </a:lnSpc>
              <a:spcBef>
                <a:spcPts val="400"/>
              </a:spcBef>
              <a:buFontTx/>
              <a:buChar char="-"/>
              <a:tabLst>
                <a:tab pos="354965" algn="l"/>
                <a:tab pos="355600" algn="l"/>
              </a:tabLst>
            </a:pPr>
            <a:r>
              <a:rPr lang="en-US" sz="3200" dirty="0">
                <a:cs typeface="Arial"/>
              </a:rPr>
              <a:t>Inflation</a:t>
            </a:r>
          </a:p>
        </p:txBody>
      </p:sp>
    </p:spTree>
    <p:extLst>
      <p:ext uri="{BB962C8B-B14F-4D97-AF65-F5344CB8AC3E}">
        <p14:creationId xmlns:p14="http://schemas.microsoft.com/office/powerpoint/2010/main" val="116611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Arlington: Preliminary Assessment</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idx="1"/>
          </p:nvPr>
        </p:nvSpPr>
        <p:spPr>
          <a:xfrm>
            <a:off x="1158240" y="1870570"/>
            <a:ext cx="9875520" cy="4245417"/>
          </a:xfrm>
        </p:spPr>
        <p:txBody>
          <a:bodyPr>
            <a:normAutofit fontScale="32500" lnSpcReduction="20000"/>
          </a:bodyPr>
          <a:lstStyle/>
          <a:p>
            <a:pPr marL="0" indent="0">
              <a:lnSpc>
                <a:spcPct val="120000"/>
              </a:lnSpc>
              <a:spcBef>
                <a:spcPts val="100"/>
              </a:spcBef>
              <a:buNone/>
            </a:pPr>
            <a:r>
              <a:rPr lang="en-US" sz="10000">
                <a:cs typeface="Arial"/>
              </a:rPr>
              <a:t>Minimum Required Contribution		$ 3,419,797</a:t>
            </a:r>
          </a:p>
          <a:p>
            <a:pPr marL="0" indent="0">
              <a:lnSpc>
                <a:spcPct val="120000"/>
              </a:lnSpc>
              <a:spcBef>
                <a:spcPts val="100"/>
              </a:spcBef>
              <a:buNone/>
            </a:pPr>
            <a:r>
              <a:rPr lang="en-US" sz="10000">
                <a:cs typeface="Arial"/>
              </a:rPr>
              <a:t>Transportation Assessment			$    207,354</a:t>
            </a:r>
          </a:p>
          <a:p>
            <a:pPr marL="0" indent="0">
              <a:lnSpc>
                <a:spcPct val="120000"/>
              </a:lnSpc>
              <a:spcBef>
                <a:spcPts val="100"/>
              </a:spcBef>
              <a:buNone/>
            </a:pPr>
            <a:r>
              <a:rPr lang="en-US" sz="10000">
                <a:cs typeface="Arial"/>
              </a:rPr>
              <a:t>Operating Assessment				$ 3,080,297</a:t>
            </a:r>
          </a:p>
          <a:p>
            <a:pPr marL="0" indent="0">
              <a:lnSpc>
                <a:spcPct val="120000"/>
              </a:lnSpc>
              <a:spcBef>
                <a:spcPts val="100"/>
              </a:spcBef>
              <a:buNone/>
            </a:pPr>
            <a:r>
              <a:rPr lang="en-US" sz="10000">
                <a:cs typeface="Arial"/>
              </a:rPr>
              <a:t>Debt and Capital Assessment			</a:t>
            </a:r>
            <a:r>
              <a:rPr lang="en-US" sz="10000" u="sng">
                <a:cs typeface="Arial"/>
              </a:rPr>
              <a:t>$    405,467</a:t>
            </a:r>
          </a:p>
          <a:p>
            <a:pPr marL="0" indent="0">
              <a:lnSpc>
                <a:spcPct val="120000"/>
              </a:lnSpc>
              <a:spcBef>
                <a:spcPts val="100"/>
              </a:spcBef>
              <a:buNone/>
            </a:pPr>
            <a:r>
              <a:rPr lang="en-US" sz="10000">
                <a:cs typeface="Arial"/>
              </a:rPr>
              <a:t>	Sub-Total						$ 7,112,915</a:t>
            </a:r>
          </a:p>
          <a:p>
            <a:pPr marL="0" indent="0">
              <a:lnSpc>
                <a:spcPct val="120000"/>
              </a:lnSpc>
              <a:spcBef>
                <a:spcPts val="100"/>
              </a:spcBef>
              <a:buNone/>
            </a:pPr>
            <a:r>
              <a:rPr lang="en-US" sz="10000">
                <a:cs typeface="Arial"/>
              </a:rPr>
              <a:t>Building Project – Debt Service*			</a:t>
            </a:r>
            <a:r>
              <a:rPr lang="en-US" sz="10000" u="sng">
                <a:cs typeface="Arial"/>
              </a:rPr>
              <a:t>$ 1,820,001</a:t>
            </a:r>
            <a:endParaRPr lang="en-US" sz="10000">
              <a:cs typeface="Arial"/>
            </a:endParaRPr>
          </a:p>
          <a:p>
            <a:pPr marL="0" indent="0">
              <a:lnSpc>
                <a:spcPct val="120000"/>
              </a:lnSpc>
              <a:spcBef>
                <a:spcPts val="100"/>
              </a:spcBef>
              <a:buNone/>
            </a:pPr>
            <a:r>
              <a:rPr lang="en-US" sz="10000">
                <a:cs typeface="Arial"/>
              </a:rPr>
              <a:t>	Total Assessment				</a:t>
            </a:r>
            <a:r>
              <a:rPr lang="en-US" sz="10000" u="sng">
                <a:cs typeface="Arial"/>
              </a:rPr>
              <a:t>$ 8,932,916</a:t>
            </a:r>
            <a:endParaRPr lang="en-US" sz="10000" b="1" i="1">
              <a:cs typeface="Arial"/>
            </a:endParaRPr>
          </a:p>
          <a:p>
            <a:pPr marL="0" indent="0">
              <a:lnSpc>
                <a:spcPct val="120000"/>
              </a:lnSpc>
              <a:spcBef>
                <a:spcPts val="100"/>
              </a:spcBef>
              <a:buNone/>
            </a:pPr>
            <a:r>
              <a:rPr lang="en-US" sz="6200" b="1" i="1">
                <a:cs typeface="Arial"/>
              </a:rPr>
              <a:t>*Debt Service excluded from Prop 2 ½ Limitation</a:t>
            </a:r>
          </a:p>
        </p:txBody>
      </p:sp>
    </p:spTree>
    <p:extLst>
      <p:ext uri="{BB962C8B-B14F-4D97-AF65-F5344CB8AC3E}">
        <p14:creationId xmlns:p14="http://schemas.microsoft.com/office/powerpoint/2010/main" val="339605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0004FD-FF9A-52A1-CC95-264842DAA108}"/>
              </a:ext>
            </a:extLst>
          </p:cNvPr>
          <p:cNvSpPr>
            <a:spLocks noGrp="1"/>
          </p:cNvSpPr>
          <p:nvPr>
            <p:ph type="title"/>
          </p:nvPr>
        </p:nvSpPr>
        <p:spPr>
          <a:xfrm>
            <a:off x="838200" y="256837"/>
            <a:ext cx="10515600" cy="1325563"/>
          </a:xfrm>
        </p:spPr>
        <p:txBody>
          <a:bodyPr/>
          <a:lstStyle/>
          <a:p>
            <a:pPr algn="ctr"/>
            <a:r>
              <a:rPr lang="en-US" altLang="en-US">
                <a:latin typeface="+mj-lt"/>
                <a:ea typeface="ＭＳ Ｐゴシック"/>
                <a:cs typeface="Arial"/>
              </a:rPr>
              <a:t>Non-Member Tuition</a:t>
            </a:r>
            <a:r>
              <a:rPr lang="en-US" altLang="en-US">
                <a:latin typeface="+mj-lt"/>
                <a:ea typeface="ＭＳ Ｐゴシック"/>
              </a:rPr>
              <a:t> &amp; </a:t>
            </a:r>
            <a:r>
              <a:rPr lang="en-US" altLang="en-US">
                <a:latin typeface="+mj-lt"/>
                <a:ea typeface="ＭＳ Ｐゴシック"/>
                <a:cs typeface="Arial"/>
              </a:rPr>
              <a:t>Capital Fee Reduction and Increasing Member Enrollment</a:t>
            </a:r>
            <a:endParaRPr lang="en-US"/>
          </a:p>
        </p:txBody>
      </p:sp>
      <p:graphicFrame>
        <p:nvGraphicFramePr>
          <p:cNvPr id="6" name="Content Placeholder 7">
            <a:extLst>
              <a:ext uri="{FF2B5EF4-FFF2-40B4-BE49-F238E27FC236}">
                <a16:creationId xmlns:a16="http://schemas.microsoft.com/office/drawing/2014/main" id="{68F0F4AB-27AF-8BA7-6B62-FBC9F3730C91}"/>
              </a:ext>
            </a:extLst>
          </p:cNvPr>
          <p:cNvGraphicFramePr>
            <a:graphicFrameLocks/>
          </p:cNvGraphicFramePr>
          <p:nvPr>
            <p:extLst>
              <p:ext uri="{D42A27DB-BD31-4B8C-83A1-F6EECF244321}">
                <p14:modId xmlns:p14="http://schemas.microsoft.com/office/powerpoint/2010/main" val="4152062934"/>
              </p:ext>
            </p:extLst>
          </p:nvPr>
        </p:nvGraphicFramePr>
        <p:xfrm>
          <a:off x="152400" y="1660360"/>
          <a:ext cx="11626516" cy="40065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07B1353-FF9D-FC46-DA16-AEA78F43874E}"/>
              </a:ext>
            </a:extLst>
          </p:cNvPr>
          <p:cNvSpPr txBox="1"/>
          <p:nvPr/>
        </p:nvSpPr>
        <p:spPr>
          <a:xfrm>
            <a:off x="3497183" y="5723711"/>
            <a:ext cx="8281733" cy="879617"/>
          </a:xfrm>
          <a:prstGeom prst="rect">
            <a:avLst/>
          </a:prstGeom>
          <a:ln>
            <a:solidFill>
              <a:schemeClr val="tx1"/>
            </a:solidFill>
          </a:ln>
        </p:spPr>
        <p:txBody>
          <a:bodyPr vert="horz" wrap="none" lIns="91440" tIns="45720" rIns="91440" bIns="45720" rtlCol="0" anchor="ctr" anchorCtr="0">
            <a:noAutofit/>
          </a:bodyPr>
          <a:lstStyle/>
          <a:p>
            <a:pPr marL="171450" marR="0" lvl="0" indent="-171450" algn="l" defTabSz="914400" rtl="0" eaLnBrk="1" fontAlgn="auto" latinLnBrk="0" hangingPunct="1">
              <a:lnSpc>
                <a:spcPct val="100000"/>
              </a:lnSpc>
              <a:spcBef>
                <a:spcPct val="20000"/>
              </a:spcBef>
              <a:spcAft>
                <a:spcPts val="0"/>
              </a:spcAft>
              <a:buClrTx/>
              <a:buSzTx/>
              <a:buFontTx/>
              <a:buChar char="-"/>
              <a:tabLst/>
              <a:defRPr/>
            </a:pPr>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Tuition is set annually by the DESE Commissioner based on 125% of Statewide Foundation Vocational Rate.</a:t>
            </a: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Tuition may include an incremental Special Education Fee per Student, if applicable.</a:t>
            </a:r>
          </a:p>
          <a:p>
            <a:pPr marL="171450" marR="0" lvl="0"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Non-Member Capital Fee is based on average per pupil cost of Debt Service (New Building Only). </a:t>
            </a:r>
          </a:p>
          <a:p>
            <a:pPr marL="628650" marR="0" lvl="1" indent="-171450" algn="l" defTabSz="914400" rtl="0" eaLnBrk="1" fontAlgn="auto" latinLnBrk="0" hangingPunct="1">
              <a:lnSpc>
                <a:spcPct val="100000"/>
              </a:lnSpc>
              <a:spcBef>
                <a:spcPct val="20000"/>
              </a:spcBef>
              <a:spcAft>
                <a:spcPts val="0"/>
              </a:spcAft>
              <a:buClrTx/>
              <a:buSzTx/>
              <a:buFontTx/>
              <a:buChar char="-"/>
              <a:tabLst/>
              <a:defRPr/>
            </a:pP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The Fee varies depending on if Cities/Towns have less than (Type A) or more than (Type B) five Chapter 74 Programs.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63190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Arlington: Comparison of Assessment</a:t>
            </a:r>
            <a:endParaRPr lang="en-US"/>
          </a:p>
        </p:txBody>
      </p:sp>
      <p:graphicFrame>
        <p:nvGraphicFramePr>
          <p:cNvPr id="5" name="Table 8">
            <a:extLst>
              <a:ext uri="{FF2B5EF4-FFF2-40B4-BE49-F238E27FC236}">
                <a16:creationId xmlns:a16="http://schemas.microsoft.com/office/drawing/2014/main" id="{68CBAFCB-5885-3459-A600-8212C1FF7248}"/>
              </a:ext>
            </a:extLst>
          </p:cNvPr>
          <p:cNvGraphicFramePr>
            <a:graphicFrameLocks noGrp="1"/>
          </p:cNvGraphicFramePr>
          <p:nvPr>
            <p:extLst>
              <p:ext uri="{D42A27DB-BD31-4B8C-83A1-F6EECF244321}">
                <p14:modId xmlns:p14="http://schemas.microsoft.com/office/powerpoint/2010/main" val="3546694976"/>
              </p:ext>
            </p:extLst>
          </p:nvPr>
        </p:nvGraphicFramePr>
        <p:xfrm>
          <a:off x="120316" y="1690688"/>
          <a:ext cx="11951368" cy="4484398"/>
        </p:xfrm>
        <a:graphic>
          <a:graphicData uri="http://schemas.openxmlformats.org/drawingml/2006/table">
            <a:tbl>
              <a:tblPr firstRow="1" bandRow="1">
                <a:tableStyleId>{5C22544A-7EE6-4342-B048-85BDC9FD1C3A}</a:tableStyleId>
              </a:tblPr>
              <a:tblGrid>
                <a:gridCol w="3758391">
                  <a:extLst>
                    <a:ext uri="{9D8B030D-6E8A-4147-A177-3AD203B41FA5}">
                      <a16:colId xmlns:a16="http://schemas.microsoft.com/office/drawing/2014/main" val="54877191"/>
                    </a:ext>
                  </a:extLst>
                </a:gridCol>
                <a:gridCol w="2295922">
                  <a:extLst>
                    <a:ext uri="{9D8B030D-6E8A-4147-A177-3AD203B41FA5}">
                      <a16:colId xmlns:a16="http://schemas.microsoft.com/office/drawing/2014/main" val="1237801906"/>
                    </a:ext>
                  </a:extLst>
                </a:gridCol>
                <a:gridCol w="2201567">
                  <a:extLst>
                    <a:ext uri="{9D8B030D-6E8A-4147-A177-3AD203B41FA5}">
                      <a16:colId xmlns:a16="http://schemas.microsoft.com/office/drawing/2014/main" val="961560000"/>
                    </a:ext>
                  </a:extLst>
                </a:gridCol>
                <a:gridCol w="2044313">
                  <a:extLst>
                    <a:ext uri="{9D8B030D-6E8A-4147-A177-3AD203B41FA5}">
                      <a16:colId xmlns:a16="http://schemas.microsoft.com/office/drawing/2014/main" val="918964636"/>
                    </a:ext>
                  </a:extLst>
                </a:gridCol>
                <a:gridCol w="1651175">
                  <a:extLst>
                    <a:ext uri="{9D8B030D-6E8A-4147-A177-3AD203B41FA5}">
                      <a16:colId xmlns:a16="http://schemas.microsoft.com/office/drawing/2014/main" val="2677127832"/>
                    </a:ext>
                  </a:extLst>
                </a:gridCol>
              </a:tblGrid>
              <a:tr h="411621">
                <a:tc>
                  <a:txBody>
                    <a:bodyPr/>
                    <a:lstStyle/>
                    <a:p>
                      <a:pPr algn="ctr" fontAlgn="b"/>
                      <a:endParaRPr lang="en-US" sz="2000" b="1" i="0" u="none" strike="noStrike">
                        <a:solidFill>
                          <a:schemeClr val="bg1"/>
                        </a:solidFill>
                        <a:effectLst/>
                        <a:latin typeface="Calibri" panose="020F0502020204030204" pitchFamily="34" charset="0"/>
                      </a:endParaRPr>
                    </a:p>
                  </a:txBody>
                  <a:tcPr marL="0" marR="0" marT="0" marB="0" anchor="b"/>
                </a:tc>
                <a:tc>
                  <a:txBody>
                    <a:bodyPr/>
                    <a:lstStyle/>
                    <a:p>
                      <a:pPr algn="ctr" fontAlgn="b"/>
                      <a:r>
                        <a:rPr lang="en-US" sz="2000" b="1" i="0" u="none" strike="noStrike">
                          <a:solidFill>
                            <a:schemeClr val="bg1"/>
                          </a:solidFill>
                          <a:effectLst/>
                          <a:latin typeface="Calibri" panose="020F0502020204030204" pitchFamily="34" charset="0"/>
                        </a:rPr>
                        <a:t> FY24 </a:t>
                      </a:r>
                    </a:p>
                  </a:txBody>
                  <a:tcPr marL="0" marR="0" marT="0" marB="0" anchor="b"/>
                </a:tc>
                <a:tc>
                  <a:txBody>
                    <a:bodyPr/>
                    <a:lstStyle/>
                    <a:p>
                      <a:pPr algn="ctr" fontAlgn="b"/>
                      <a:r>
                        <a:rPr lang="en-US" sz="2000" b="1" i="0" u="none" strike="noStrike">
                          <a:solidFill>
                            <a:schemeClr val="bg1"/>
                          </a:solidFill>
                          <a:effectLst/>
                          <a:latin typeface="Calibri" panose="020F0502020204030204" pitchFamily="34" charset="0"/>
                        </a:rPr>
                        <a:t> FY23 </a:t>
                      </a:r>
                    </a:p>
                  </a:txBody>
                  <a:tcPr marL="0" marR="0" marT="0" marB="0" anchor="b"/>
                </a:tc>
                <a:tc>
                  <a:txBody>
                    <a:bodyPr/>
                    <a:lstStyle/>
                    <a:p>
                      <a:pPr algn="ctr" fontAlgn="b"/>
                      <a:r>
                        <a:rPr lang="en-US" sz="2000" b="1" i="0" u="none" strike="noStrike">
                          <a:solidFill>
                            <a:schemeClr val="bg1"/>
                          </a:solidFill>
                          <a:effectLst/>
                          <a:latin typeface="Calibri" panose="020F0502020204030204" pitchFamily="34" charset="0"/>
                        </a:rPr>
                        <a:t> Difference </a:t>
                      </a:r>
                    </a:p>
                  </a:txBody>
                  <a:tcPr marL="0" marR="0" marT="0" marB="0" anchor="b"/>
                </a:tc>
                <a:tc>
                  <a:txBody>
                    <a:bodyPr/>
                    <a:lstStyle/>
                    <a:p>
                      <a:pPr algn="ctr" fontAlgn="b"/>
                      <a:r>
                        <a:rPr lang="en-US" sz="2000" b="1" i="0" u="none" strike="noStrike">
                          <a:solidFill>
                            <a:schemeClr val="bg1"/>
                          </a:solidFill>
                          <a:effectLst/>
                          <a:latin typeface="Calibri" panose="020F0502020204030204" pitchFamily="34" charset="0"/>
                        </a:rPr>
                        <a:t>% Change</a:t>
                      </a:r>
                    </a:p>
                  </a:txBody>
                  <a:tcPr marL="0" marR="0" marT="0" marB="0" anchor="b"/>
                </a:tc>
                <a:extLst>
                  <a:ext uri="{0D108BD9-81ED-4DB2-BD59-A6C34878D82A}">
                    <a16:rowId xmlns:a16="http://schemas.microsoft.com/office/drawing/2014/main" val="374983100"/>
                  </a:ext>
                </a:extLst>
              </a:tr>
              <a:tr h="411621">
                <a:tc>
                  <a:txBody>
                    <a:bodyPr/>
                    <a:lstStyle/>
                    <a:p>
                      <a:pPr algn="ctr" fontAlgn="b"/>
                      <a:r>
                        <a:rPr lang="en-US" sz="2000" b="1" i="0" u="none" strike="noStrike">
                          <a:solidFill>
                            <a:srgbClr val="000000"/>
                          </a:solidFill>
                          <a:effectLst/>
                          <a:latin typeface="Calibri" panose="020F0502020204030204" pitchFamily="34" charset="0"/>
                        </a:rPr>
                        <a:t>Enrollment</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215</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195</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20</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10.3%</a:t>
                      </a:r>
                    </a:p>
                  </a:txBody>
                  <a:tcPr marL="0" marR="0" marT="0" marB="0" anchor="ctr"/>
                </a:tc>
                <a:extLst>
                  <a:ext uri="{0D108BD9-81ED-4DB2-BD59-A6C34878D82A}">
                    <a16:rowId xmlns:a16="http://schemas.microsoft.com/office/drawing/2014/main" val="1222096700"/>
                  </a:ext>
                </a:extLst>
              </a:tr>
              <a:tr h="318436">
                <a:tc>
                  <a:txBody>
                    <a:bodyPr/>
                    <a:lstStyle/>
                    <a:p>
                      <a:pPr algn="ctr" fontAlgn="b"/>
                      <a:r>
                        <a:rPr lang="en-US" sz="2000" b="1" i="0" u="none" strike="noStrike">
                          <a:solidFill>
                            <a:srgbClr val="000000"/>
                          </a:solidFill>
                          <a:effectLst/>
                          <a:latin typeface="Calibri" panose="020F0502020204030204" pitchFamily="34" charset="0"/>
                        </a:rPr>
                        <a:t>Enrollment- 4 Year Rolling Average</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181</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156.50</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24.5</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15.7%</a:t>
                      </a:r>
                    </a:p>
                  </a:txBody>
                  <a:tcPr marL="0" marR="0" marT="0" marB="0" anchor="ctr"/>
                </a:tc>
                <a:extLst>
                  <a:ext uri="{0D108BD9-81ED-4DB2-BD59-A6C34878D82A}">
                    <a16:rowId xmlns:a16="http://schemas.microsoft.com/office/drawing/2014/main" val="3760327344"/>
                  </a:ext>
                </a:extLst>
              </a:tr>
              <a:tr h="433825">
                <a:tc>
                  <a:txBody>
                    <a:bodyPr/>
                    <a:lstStyle/>
                    <a:p>
                      <a:pPr algn="ctr" fontAlgn="b"/>
                      <a:r>
                        <a:rPr lang="en-US" sz="2000" b="1" i="0" u="none" strike="noStrike">
                          <a:solidFill>
                            <a:srgbClr val="000000"/>
                          </a:solidFill>
                          <a:effectLst/>
                          <a:latin typeface="Calibri" panose="020F0502020204030204" pitchFamily="34" charset="0"/>
                        </a:rPr>
                        <a:t>% Share </a:t>
                      </a:r>
                      <a:r>
                        <a:rPr lang="en-US" sz="2000" b="1" i="0" u="none" strike="noStrike" kern="1200">
                          <a:solidFill>
                            <a:schemeClr val="tx1"/>
                          </a:solidFill>
                          <a:effectLst/>
                          <a:latin typeface="Calibri" panose="020F0502020204030204" pitchFamily="34" charset="0"/>
                          <a:ea typeface="+mn-ea"/>
                          <a:cs typeface="+mn-cs"/>
                        </a:rPr>
                        <a:t>Operating</a:t>
                      </a:r>
                      <a:r>
                        <a:rPr lang="en-US" sz="2000" b="1" i="0" u="none" strike="noStrike">
                          <a:solidFill>
                            <a:srgbClr val="000000"/>
                          </a:solidFill>
                          <a:effectLst/>
                          <a:latin typeface="Calibri" panose="020F0502020204030204" pitchFamily="34" charset="0"/>
                        </a:rPr>
                        <a:t>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35.3%</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36.1%</a:t>
                      </a:r>
                    </a:p>
                  </a:txBody>
                  <a:tcPr marL="0" marR="0" marT="0" marB="0" anchor="ctr"/>
                </a:tc>
                <a:tc>
                  <a:txBody>
                    <a:bodyPr/>
                    <a:lstStyle/>
                    <a:p>
                      <a:pPr algn="ctr" fontAlgn="b"/>
                      <a:r>
                        <a:rPr lang="en-US" sz="2000" b="1" i="0" u="none" strike="noStrike">
                          <a:solidFill>
                            <a:srgbClr val="FF0000"/>
                          </a:solidFill>
                          <a:effectLst/>
                          <a:latin typeface="Calibri" panose="020F0502020204030204" pitchFamily="34" charset="0"/>
                        </a:rPr>
                        <a:t>(0.8%)</a:t>
                      </a:r>
                    </a:p>
                  </a:txBody>
                  <a:tcPr marL="0" marR="0" marT="0" marB="0" anchor="ctr"/>
                </a:tc>
                <a:tc>
                  <a:txBody>
                    <a:bodyPr/>
                    <a:lstStyle/>
                    <a:p>
                      <a:pPr algn="ctr" fontAlgn="b"/>
                      <a:r>
                        <a:rPr lang="en-US" sz="2000" b="1" i="0" u="none" strike="noStrike">
                          <a:solidFill>
                            <a:srgbClr val="FF0000"/>
                          </a:solidFill>
                          <a:effectLst/>
                          <a:latin typeface="Calibri" panose="020F0502020204030204" pitchFamily="34" charset="0"/>
                        </a:rPr>
                        <a:t>(2.3%)</a:t>
                      </a:r>
                    </a:p>
                  </a:txBody>
                  <a:tcPr marL="0" marR="0" marT="0" marB="0" anchor="ctr"/>
                </a:tc>
                <a:extLst>
                  <a:ext uri="{0D108BD9-81ED-4DB2-BD59-A6C34878D82A}">
                    <a16:rowId xmlns:a16="http://schemas.microsoft.com/office/drawing/2014/main" val="2894884276"/>
                  </a:ext>
                </a:extLst>
              </a:tr>
              <a:tr h="411621">
                <a:tc>
                  <a:txBody>
                    <a:bodyPr/>
                    <a:lstStyle/>
                    <a:p>
                      <a:pPr algn="ctr" fontAlgn="b"/>
                      <a:r>
                        <a:rPr lang="en-US" sz="2000" b="1" i="0" u="none" strike="noStrike">
                          <a:solidFill>
                            <a:srgbClr val="000000"/>
                          </a:solidFill>
                          <a:effectLst/>
                          <a:latin typeface="Calibri" panose="020F0502020204030204" pitchFamily="34" charset="0"/>
                        </a:rPr>
                        <a:t> % Share Capital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34.3%</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33.8%</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0.5%</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1.4%</a:t>
                      </a:r>
                    </a:p>
                  </a:txBody>
                  <a:tcPr marL="0" marR="0" marT="0" marB="0" anchor="ctr"/>
                </a:tc>
                <a:extLst>
                  <a:ext uri="{0D108BD9-81ED-4DB2-BD59-A6C34878D82A}">
                    <a16:rowId xmlns:a16="http://schemas.microsoft.com/office/drawing/2014/main" val="3561049021"/>
                  </a:ext>
                </a:extLst>
              </a:tr>
              <a:tr h="411621">
                <a:tc>
                  <a:txBody>
                    <a:bodyPr/>
                    <a:lstStyle/>
                    <a:p>
                      <a:pPr algn="ctr" fontAlgn="b"/>
                      <a:r>
                        <a:rPr lang="en-US" sz="2000" b="1" i="0" u="none" strike="noStrike">
                          <a:solidFill>
                            <a:srgbClr val="000000"/>
                          </a:solidFill>
                          <a:effectLst/>
                          <a:latin typeface="Calibri" panose="020F0502020204030204" pitchFamily="34" charset="0"/>
                        </a:rPr>
                        <a:t>Minimum Required Contribution</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$3,419,797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$3,203,350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$216,447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6.8%</a:t>
                      </a:r>
                    </a:p>
                  </a:txBody>
                  <a:tcPr marL="0" marR="0" marT="0" marB="0" anchor="ctr"/>
                </a:tc>
                <a:extLst>
                  <a:ext uri="{0D108BD9-81ED-4DB2-BD59-A6C34878D82A}">
                    <a16:rowId xmlns:a16="http://schemas.microsoft.com/office/drawing/2014/main" val="1956048559"/>
                  </a:ext>
                </a:extLst>
              </a:tr>
              <a:tr h="411621">
                <a:tc>
                  <a:txBody>
                    <a:bodyPr/>
                    <a:lstStyle/>
                    <a:p>
                      <a:pPr algn="ctr" fontAlgn="b"/>
                      <a:r>
                        <a:rPr lang="en-US" sz="2000" b="1" i="0" u="none" strike="noStrike">
                          <a:solidFill>
                            <a:srgbClr val="000000"/>
                          </a:solidFill>
                          <a:effectLst/>
                          <a:latin typeface="Calibri" panose="020F0502020204030204" pitchFamily="34" charset="0"/>
                        </a:rPr>
                        <a:t>Transportation</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$207,354</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$195,065</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$12,289</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6.3%</a:t>
                      </a:r>
                    </a:p>
                  </a:txBody>
                  <a:tcPr marL="0" marR="0" marT="0" marB="0" anchor="ctr"/>
                </a:tc>
                <a:extLst>
                  <a:ext uri="{0D108BD9-81ED-4DB2-BD59-A6C34878D82A}">
                    <a16:rowId xmlns:a16="http://schemas.microsoft.com/office/drawing/2014/main" val="3961895316"/>
                  </a:ext>
                </a:extLst>
              </a:tr>
              <a:tr h="439169">
                <a:tc>
                  <a:txBody>
                    <a:bodyPr/>
                    <a:lstStyle/>
                    <a:p>
                      <a:pPr algn="ctr" fontAlgn="b"/>
                      <a:r>
                        <a:rPr lang="en-US" sz="2000" b="1" i="0" u="none" strike="noStrike">
                          <a:solidFill>
                            <a:srgbClr val="000000"/>
                          </a:solidFill>
                          <a:effectLst/>
                          <a:latin typeface="Calibri" panose="020F0502020204030204" pitchFamily="34" charset="0"/>
                        </a:rPr>
                        <a:t>Operating</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$3,080,297</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$2,407,822</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$672,475</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27.9%</a:t>
                      </a:r>
                    </a:p>
                  </a:txBody>
                  <a:tcPr marL="0" marR="0" marT="0" marB="0" anchor="ctr"/>
                </a:tc>
                <a:extLst>
                  <a:ext uri="{0D108BD9-81ED-4DB2-BD59-A6C34878D82A}">
                    <a16:rowId xmlns:a16="http://schemas.microsoft.com/office/drawing/2014/main" val="1767234822"/>
                  </a:ext>
                </a:extLst>
              </a:tr>
              <a:tr h="411621">
                <a:tc>
                  <a:txBody>
                    <a:bodyPr/>
                    <a:lstStyle/>
                    <a:p>
                      <a:pPr algn="ctr" fontAlgn="b"/>
                      <a:r>
                        <a:rPr lang="en-US" sz="2000" b="1" i="0" u="none" strike="noStrike">
                          <a:solidFill>
                            <a:srgbClr val="000000"/>
                          </a:solidFill>
                          <a:effectLst/>
                          <a:latin typeface="Calibri" panose="020F0502020204030204" pitchFamily="34" charset="0"/>
                        </a:rPr>
                        <a:t>Debt &amp; Capital – Operating</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$405,467</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$402,249</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$3,218</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0.8%</a:t>
                      </a:r>
                    </a:p>
                  </a:txBody>
                  <a:tcPr marL="0" marR="0" marT="0" marB="0" anchor="ctr"/>
                </a:tc>
                <a:extLst>
                  <a:ext uri="{0D108BD9-81ED-4DB2-BD59-A6C34878D82A}">
                    <a16:rowId xmlns:a16="http://schemas.microsoft.com/office/drawing/2014/main" val="1876293426"/>
                  </a:ext>
                </a:extLst>
              </a:tr>
              <a:tr h="411621">
                <a:tc>
                  <a:txBody>
                    <a:bodyPr/>
                    <a:lstStyle/>
                    <a:p>
                      <a:pPr algn="ctr" fontAlgn="b"/>
                      <a:r>
                        <a:rPr lang="en-US" sz="2000" b="1" i="0" u="none" strike="noStrike">
                          <a:solidFill>
                            <a:srgbClr val="000000"/>
                          </a:solidFill>
                          <a:effectLst/>
                          <a:latin typeface="Calibri" panose="020F0502020204030204" pitchFamily="34" charset="0"/>
                        </a:rPr>
                        <a:t>Debt – Building Project</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$1,820,001 </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$1,739,452</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$80,549</a:t>
                      </a:r>
                    </a:p>
                  </a:txBody>
                  <a:tcPr marL="0" marR="0" marT="0" marB="0" anchor="ctr"/>
                </a:tc>
                <a:tc>
                  <a:txBody>
                    <a:bodyPr/>
                    <a:lstStyle/>
                    <a:p>
                      <a:pPr algn="ctr" fontAlgn="b"/>
                      <a:r>
                        <a:rPr lang="en-US" sz="2000" b="1" i="0" u="none" strike="noStrike">
                          <a:solidFill>
                            <a:schemeClr val="tx1"/>
                          </a:solidFill>
                          <a:effectLst/>
                          <a:latin typeface="Calibri" panose="020F0502020204030204" pitchFamily="34" charset="0"/>
                        </a:rPr>
                        <a:t>4.6%</a:t>
                      </a:r>
                    </a:p>
                  </a:txBody>
                  <a:tcPr marL="0" marR="0" marT="0" marB="0" anchor="ctr"/>
                </a:tc>
                <a:extLst>
                  <a:ext uri="{0D108BD9-81ED-4DB2-BD59-A6C34878D82A}">
                    <a16:rowId xmlns:a16="http://schemas.microsoft.com/office/drawing/2014/main" val="3896713334"/>
                  </a:ext>
                </a:extLst>
              </a:tr>
              <a:tr h="411621">
                <a:tc>
                  <a:txBody>
                    <a:bodyPr/>
                    <a:lstStyle/>
                    <a:p>
                      <a:pPr algn="ctr" fontAlgn="b"/>
                      <a:r>
                        <a:rPr lang="en-US" sz="2000" b="1" i="0" u="none" strike="noStrike">
                          <a:solidFill>
                            <a:srgbClr val="000000"/>
                          </a:solidFill>
                          <a:effectLst/>
                          <a:latin typeface="Calibri" panose="020F0502020204030204" pitchFamily="34" charset="0"/>
                        </a:rPr>
                        <a:t>Total Assessment</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$8,932,916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$7,947,938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$984,978 </a:t>
                      </a:r>
                    </a:p>
                  </a:txBody>
                  <a:tcPr marL="0" marR="0" marT="0" marB="0" anchor="ctr"/>
                </a:tc>
                <a:tc>
                  <a:txBody>
                    <a:bodyPr/>
                    <a:lstStyle/>
                    <a:p>
                      <a:pPr algn="ctr" fontAlgn="b"/>
                      <a:r>
                        <a:rPr lang="en-US" sz="2000" b="1" i="0" u="none" strike="noStrike">
                          <a:solidFill>
                            <a:srgbClr val="000000"/>
                          </a:solidFill>
                          <a:effectLst/>
                          <a:latin typeface="Calibri" panose="020F0502020204030204" pitchFamily="34" charset="0"/>
                        </a:rPr>
                        <a:t>12.4%</a:t>
                      </a:r>
                    </a:p>
                  </a:txBody>
                  <a:tcPr marL="0" marR="0" marT="0" marB="0" anchor="ctr"/>
                </a:tc>
                <a:extLst>
                  <a:ext uri="{0D108BD9-81ED-4DB2-BD59-A6C34878D82A}">
                    <a16:rowId xmlns:a16="http://schemas.microsoft.com/office/drawing/2014/main" val="1924847455"/>
                  </a:ext>
                </a:extLst>
              </a:tr>
            </a:tbl>
          </a:graphicData>
        </a:graphic>
      </p:graphicFrame>
    </p:spTree>
    <p:extLst>
      <p:ext uri="{BB962C8B-B14F-4D97-AF65-F5344CB8AC3E}">
        <p14:creationId xmlns:p14="http://schemas.microsoft.com/office/powerpoint/2010/main" val="326978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0004FD-FF9A-52A1-CC95-264842DAA108}"/>
              </a:ext>
            </a:extLst>
          </p:cNvPr>
          <p:cNvSpPr>
            <a:spLocks noGrp="1"/>
          </p:cNvSpPr>
          <p:nvPr>
            <p:ph type="title"/>
          </p:nvPr>
        </p:nvSpPr>
        <p:spPr>
          <a:xfrm>
            <a:off x="838200" y="256837"/>
            <a:ext cx="10515600" cy="1325563"/>
          </a:xfrm>
        </p:spPr>
        <p:txBody>
          <a:bodyPr/>
          <a:lstStyle/>
          <a:p>
            <a:pPr algn="ctr"/>
            <a:r>
              <a:rPr lang="en-US">
                <a:latin typeface="+mj-lt"/>
              </a:rPr>
              <a:t>Increase in Four-Year Rolling Average Enrollment vs Increase in Assessments</a:t>
            </a:r>
            <a:endParaRPr lang="en-US"/>
          </a:p>
        </p:txBody>
      </p:sp>
      <p:graphicFrame>
        <p:nvGraphicFramePr>
          <p:cNvPr id="2" name="Chart 1">
            <a:extLst>
              <a:ext uri="{FF2B5EF4-FFF2-40B4-BE49-F238E27FC236}">
                <a16:creationId xmlns:a16="http://schemas.microsoft.com/office/drawing/2014/main" id="{1B72D9F7-33DC-B3E6-2033-6828C6533C75}"/>
              </a:ext>
            </a:extLst>
          </p:cNvPr>
          <p:cNvGraphicFramePr>
            <a:graphicFrameLocks/>
          </p:cNvGraphicFramePr>
          <p:nvPr>
            <p:extLst>
              <p:ext uri="{D42A27DB-BD31-4B8C-83A1-F6EECF244321}">
                <p14:modId xmlns:p14="http://schemas.microsoft.com/office/powerpoint/2010/main" val="993768095"/>
              </p:ext>
            </p:extLst>
          </p:nvPr>
        </p:nvGraphicFramePr>
        <p:xfrm>
          <a:off x="252664" y="1732547"/>
          <a:ext cx="11742820" cy="4303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870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AAD-3B27-77F7-D87B-6491D15CAB16}"/>
              </a:ext>
            </a:extLst>
          </p:cNvPr>
          <p:cNvSpPr>
            <a:spLocks noGrp="1"/>
          </p:cNvSpPr>
          <p:nvPr>
            <p:ph type="title"/>
          </p:nvPr>
        </p:nvSpPr>
        <p:spPr/>
        <p:txBody>
          <a:bodyPr/>
          <a:lstStyle/>
          <a:p>
            <a:pPr algn="ctr"/>
            <a:r>
              <a:rPr lang="en-US" spc="-5">
                <a:latin typeface="+mj-lt"/>
              </a:rPr>
              <a:t>Overall Budget Summary</a:t>
            </a:r>
            <a:endParaRPr lang="en-US"/>
          </a:p>
        </p:txBody>
      </p:sp>
      <p:sp>
        <p:nvSpPr>
          <p:cNvPr id="6" name="Content Placeholder 5">
            <a:extLst>
              <a:ext uri="{FF2B5EF4-FFF2-40B4-BE49-F238E27FC236}">
                <a16:creationId xmlns:a16="http://schemas.microsoft.com/office/drawing/2014/main" id="{2FA86B70-7E11-6E8B-DABA-550242A22469}"/>
              </a:ext>
            </a:extLst>
          </p:cNvPr>
          <p:cNvSpPr>
            <a:spLocks noGrp="1"/>
          </p:cNvSpPr>
          <p:nvPr>
            <p:ph idx="1"/>
          </p:nvPr>
        </p:nvSpPr>
        <p:spPr>
          <a:xfrm>
            <a:off x="838200" y="2776119"/>
            <a:ext cx="10515600" cy="2421523"/>
          </a:xfrm>
        </p:spPr>
        <p:txBody>
          <a:bodyPr/>
          <a:lstStyle/>
          <a:p>
            <a:pPr marL="0" indent="0" algn="ctr">
              <a:lnSpc>
                <a:spcPct val="100000"/>
              </a:lnSpc>
              <a:spcBef>
                <a:spcPts val="5"/>
              </a:spcBef>
              <a:buNone/>
            </a:pPr>
            <a:r>
              <a:rPr lang="en-US" sz="4000">
                <a:cs typeface="Arial"/>
              </a:rPr>
              <a:t>FY24 Assessment to Members</a:t>
            </a:r>
          </a:p>
          <a:p>
            <a:pPr marL="0" indent="0" algn="ctr">
              <a:lnSpc>
                <a:spcPct val="100000"/>
              </a:lnSpc>
              <a:buNone/>
            </a:pPr>
            <a:r>
              <a:rPr lang="en-US" sz="4000" b="1">
                <a:cs typeface="Arial"/>
              </a:rPr>
              <a:t>$25,481,911</a:t>
            </a:r>
          </a:p>
          <a:p>
            <a:pPr marL="0" indent="0" algn="ctr">
              <a:lnSpc>
                <a:spcPct val="100000"/>
              </a:lnSpc>
              <a:buNone/>
            </a:pPr>
            <a:r>
              <a:rPr lang="en-US" sz="4000">
                <a:cs typeface="Arial"/>
              </a:rPr>
              <a:t>13.78% above FY23</a:t>
            </a:r>
          </a:p>
          <a:p>
            <a:endParaRPr lang="en-US"/>
          </a:p>
        </p:txBody>
      </p:sp>
    </p:spTree>
    <p:extLst>
      <p:ext uri="{BB962C8B-B14F-4D97-AF65-F5344CB8AC3E}">
        <p14:creationId xmlns:p14="http://schemas.microsoft.com/office/powerpoint/2010/main" val="186334118"/>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143665"/>
      </a:accent1>
      <a:accent2>
        <a:srgbClr val="D8BF4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 PPT Template  -  Read-Only" id="{7AD42C76-F08C-41C5-846C-374017CB4F4C}" vid="{762D9E5E-7E99-4E72-87BE-6C78866B50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FY2024 Superintendent Budget Presentation</Template>
  <TotalTime>29</TotalTime>
  <Words>3077</Words>
  <Application>Microsoft Office PowerPoint</Application>
  <PresentationFormat>Widescreen</PresentationFormat>
  <Paragraphs>338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Segoe UI</vt:lpstr>
      <vt:lpstr>Office Theme</vt:lpstr>
      <vt:lpstr>PowerPoint Presentation</vt:lpstr>
      <vt:lpstr>Overall Budget Summary</vt:lpstr>
      <vt:lpstr>Budget Summary</vt:lpstr>
      <vt:lpstr>FY24 District Budget Objectives and Drivers</vt:lpstr>
      <vt:lpstr>Arlington: Preliminary Assessment</vt:lpstr>
      <vt:lpstr>Non-Member Tuition &amp; Capital Fee Reduction and Increasing Member Enrollment</vt:lpstr>
      <vt:lpstr>Arlington: Comparison of Assessment</vt:lpstr>
      <vt:lpstr>Increase in Four-Year Rolling Average Enrollment vs Increase in Assessments</vt:lpstr>
      <vt:lpstr>Overall Budget Summary</vt:lpstr>
      <vt:lpstr>FY24 Staffing Additions</vt:lpstr>
      <vt:lpstr>FY2023 Grants</vt:lpstr>
      <vt:lpstr>OPEB: Estimated Liability as of June 30, 2022</vt:lpstr>
      <vt:lpstr>OPEB: Strategic Components</vt:lpstr>
      <vt:lpstr>Overall Budget Summary</vt:lpstr>
      <vt:lpstr>OUR WHY</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Andrade, Nikki</dc:creator>
  <cp:lastModifiedBy>Juli Brazile</cp:lastModifiedBy>
  <cp:revision>3</cp:revision>
  <cp:lastPrinted>2023-02-14T20:38:12Z</cp:lastPrinted>
  <dcterms:created xsi:type="dcterms:W3CDTF">2023-01-06T19:59:16Z</dcterms:created>
  <dcterms:modified xsi:type="dcterms:W3CDTF">2023-05-03T19:30:13Z</dcterms:modified>
</cp:coreProperties>
</file>