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  <p:sldId id="261" r:id="rId7"/>
    <p:sldId id="265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95" d="100"/>
          <a:sy n="95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16FB5-A359-AF72-C4EA-C9397EE5C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1B17D-29DD-AFAB-1C8A-988C64DB7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3CB9F-AFAC-E522-BEC5-A547A2E3A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53E5-2B87-45D7-8FDD-C62C565AF10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0E32F-4696-E062-048E-8503B1B50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A5DF7-7A71-7920-68DE-019D1E03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8B99-A449-4EE9-B428-205C3C6B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2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57F64-DA26-F547-4E87-00064EC3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7E576-65BD-487E-4BE0-2162F3630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89101-776E-F9CD-0F70-9809285C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53E5-2B87-45D7-8FDD-C62C565AF10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9BF37-A67E-9016-6598-2869A196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75EA8-23EA-0905-2ED9-4A94A13B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8B99-A449-4EE9-B428-205C3C6B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1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4BB144-B393-E45A-7823-A9F56E516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3C664-21E1-722F-1EBE-2695BA32F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FCBF6-1461-F002-C271-94C15370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53E5-2B87-45D7-8FDD-C62C565AF10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4F21-5C3B-979E-8698-832630EA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99C51-3AE6-B692-EDBE-106599EA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8B99-A449-4EE9-B428-205C3C6B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3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399F-AF1E-F628-AFFC-4E9805D6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670F-C37C-775F-677D-75564F406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953C3-B66E-97AE-851D-C84AE62B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53E5-2B87-45D7-8FDD-C62C565AF10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CFAAF-E2FF-0B4C-0B87-3ABD11B2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BE853-E70A-925D-52B8-24B208AE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8B99-A449-4EE9-B428-205C3C6B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0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32A3-AD7E-E7CE-9825-57F36B24E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828E3-5B35-0CE5-C446-5006EF212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96ECB-706E-662A-B7C6-B2A03417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53E5-2B87-45D7-8FDD-C62C565AF10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ABD07-2E50-D1FB-19D9-A264B142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ACCF9-1C53-B2B8-AFBF-AD975CF1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8B99-A449-4EE9-B428-205C3C6B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3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C9E4D-5273-9C09-849A-E03CDC83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2D1DC-D7C1-454B-6B17-5EACD84CB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C1CA3-B5C3-8BEA-50B1-8A8B13B0E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F08AB-5840-0BD1-3AAA-EA33E92E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53E5-2B87-45D7-8FDD-C62C565AF10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26C7E-4384-5C90-ACFB-2F4F95E4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D3589-5538-3638-AA2D-CEDB00A4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8B99-A449-4EE9-B428-205C3C6B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C887-D941-E4BC-337E-300EFBE2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82B04-CB71-B9BE-EDDD-D87D38BAD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A8B13-410B-E5D3-5302-2D393F681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C54282-FF7A-82D0-24E5-5F913C01B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367800-FF75-E9C0-C1A2-F796B6F8C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D3611-A687-FFFB-4F08-74B78CD9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53E5-2B87-45D7-8FDD-C62C565AF10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28E189-EBA4-A053-8A7E-8DEED9C0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37D754-FFC5-9291-C635-8EE52A49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8B99-A449-4EE9-B428-205C3C6B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9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29A5-DF94-F3C9-0F7A-4A291261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4F9614-6330-831F-AAE4-97584FA8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53E5-2B87-45D7-8FDD-C62C565AF10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C47BD-1EDB-71D8-9304-E9806AACE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7EA5-9AD4-F0C5-3F9D-C084E8C8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8B99-A449-4EE9-B428-205C3C6B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8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F1D54-4990-D388-7583-39BD156E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53E5-2B87-45D7-8FDD-C62C565AF10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C1A2C-323C-4AC8-ACA4-C8EEFD90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482FE-31F7-410C-B9F8-D9C3AF78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8B99-A449-4EE9-B428-205C3C6B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9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CC465-1D18-E225-BB30-A0594B62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2CD39-A5B7-6236-9678-D106ECAE7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F9587-4D2C-0636-2FE2-AFCDB1BBD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E8902-1433-9272-4082-D3312D55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53E5-2B87-45D7-8FDD-C62C565AF10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F7797-4839-39F0-9D30-75E595AE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7E5DF-4CE6-1F53-65A8-60B43646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8B99-A449-4EE9-B428-205C3C6B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5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9ADAD-8520-8CFF-8CDF-A194B0CCA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ACB2AD-CAF6-6CD8-ECF4-B2D057DF8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BCD5E-7519-0A8D-BB1A-AD588BEF0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25862-712C-5A78-CD75-A045A818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53E5-2B87-45D7-8FDD-C62C565AF10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189C6-6EDC-E406-C889-ED000885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64A45-88F9-FB00-9435-2AF2585F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8B99-A449-4EE9-B428-205C3C6B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16ACA9-E3A2-24B0-CD47-180E6663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93480-D6A9-ED63-82C6-E61E7D2A0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AE5F6-0CBE-79DB-1015-3F2A59FAB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53E5-2B87-45D7-8FDD-C62C565AF10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13F96-F4EF-7DA4-E43F-62AFE142B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8B80E-5EC0-D706-4718-F5785E2DE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8B99-A449-4EE9-B428-205C3C6B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3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915A1-540B-7544-0C17-34B7DA763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8862"/>
            <a:ext cx="9062545" cy="338713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Substitute Motion for Article 12</a:t>
            </a:r>
            <a:br>
              <a:rPr lang="en-US" dirty="0"/>
            </a:br>
            <a:r>
              <a:rPr lang="en-US" sz="4900" dirty="0"/>
              <a:t>Presented by</a:t>
            </a:r>
            <a:br>
              <a:rPr lang="en-US" sz="4900" dirty="0"/>
            </a:br>
            <a:r>
              <a:rPr lang="en-US" sz="4900" dirty="0"/>
              <a:t>Eugene Benson, Precinct 10</a:t>
            </a:r>
            <a:br>
              <a:rPr lang="en-US" sz="4900" dirty="0"/>
            </a:br>
            <a:r>
              <a:rPr lang="en-US" sz="4900" dirty="0"/>
              <a:t>Susan Stamps, Precinct 3</a:t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146A6-B0DC-710D-9594-9F89346DD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6457"/>
            <a:ext cx="9144000" cy="1008017"/>
          </a:xfrm>
        </p:spPr>
        <p:txBody>
          <a:bodyPr>
            <a:normAutofit/>
          </a:bodyPr>
          <a:lstStyle/>
          <a:p>
            <a:r>
              <a:rPr lang="en-US" sz="3600" u="sng" dirty="0"/>
              <a:t>A Balanced Approach for a Healthier Arlington</a:t>
            </a:r>
          </a:p>
        </p:txBody>
      </p:sp>
    </p:spTree>
    <p:extLst>
      <p:ext uri="{BB962C8B-B14F-4D97-AF65-F5344CB8AC3E}">
        <p14:creationId xmlns:p14="http://schemas.microsoft.com/office/powerpoint/2010/main" val="277195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A9D0-0B53-B3E6-A311-BFB65AF8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51077-FBBD-4DCB-4E6B-1B32562CA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Artificial Turf Study Committee</a:t>
            </a:r>
          </a:p>
          <a:p>
            <a:endParaRPr lang="en-US" dirty="0"/>
          </a:p>
          <a:p>
            <a:r>
              <a:rPr lang="en-US" dirty="0"/>
              <a:t>Report before Spring 2024 Town Meeting</a:t>
            </a:r>
          </a:p>
          <a:p>
            <a:endParaRPr lang="en-US" dirty="0"/>
          </a:p>
          <a:p>
            <a:r>
              <a:rPr lang="en-US" dirty="0"/>
              <a:t>One-year moratorium on artificial turf on town owned land</a:t>
            </a:r>
          </a:p>
          <a:p>
            <a:pPr lvl="1"/>
            <a:r>
              <a:rPr lang="en-US" dirty="0"/>
              <a:t>Exempts Arlington High School </a:t>
            </a:r>
          </a:p>
          <a:p>
            <a:pPr lvl="1"/>
            <a:r>
              <a:rPr lang="en-US" dirty="0"/>
              <a:t>Town Meeting can lift the moratorium earlier </a:t>
            </a:r>
          </a:p>
        </p:txBody>
      </p:sp>
    </p:spTree>
    <p:extLst>
      <p:ext uri="{BB962C8B-B14F-4D97-AF65-F5344CB8AC3E}">
        <p14:creationId xmlns:p14="http://schemas.microsoft.com/office/powerpoint/2010/main" val="236038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4EA5B-B619-6ADF-514C-86DA2207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Balanced Committee of Stakeholders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3C0FB-7123-2728-C601-DC89AB6CA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96413"/>
            <a:ext cx="5157787" cy="46035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7 Voting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80E42-021C-C2F2-FA89-D5AF326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229624"/>
            <a:ext cx="5157787" cy="3375530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Conservation Commission</a:t>
            </a:r>
          </a:p>
          <a:p>
            <a:pPr marL="342900" lvl="1" indent="-342900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 and Recreation Commission</a:t>
            </a:r>
          </a:p>
          <a:p>
            <a:pPr marL="342900" lvl="1" indent="-342900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 Planning Committee</a:t>
            </a:r>
          </a:p>
          <a:p>
            <a:pPr marL="342900" lvl="1" indent="-342900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Envision Arlington</a:t>
            </a:r>
          </a:p>
          <a:p>
            <a:pPr marL="342900" lvl="1" indent="-342900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 of Health and Human Services</a:t>
            </a:r>
          </a:p>
          <a:p>
            <a:pPr marL="342900" lvl="1" indent="-342900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Town Meeting Member</a:t>
            </a:r>
          </a:p>
          <a:p>
            <a:pPr marL="342900" lvl="1" indent="-3429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 Resident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94A8A-351D-3487-2AF7-D93354A94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1596413"/>
            <a:ext cx="5183188" cy="46035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2 Non-voting Members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214FC-864C-244B-DAB8-DE2869BF4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5" y="2229624"/>
            <a:ext cx="5183188" cy="1287483"/>
          </a:xfrm>
        </p:spPr>
        <p:txBody>
          <a:bodyPr>
            <a:normAutofit/>
          </a:bodyPr>
          <a:lstStyle/>
          <a:p>
            <a:r>
              <a:rPr lang="en-US" sz="2400" dirty="0"/>
              <a:t>Town’s Environmental Planner / Conservation Agent</a:t>
            </a:r>
          </a:p>
          <a:p>
            <a:r>
              <a:rPr lang="en-US" sz="2400" dirty="0"/>
              <a:t>Town’s Recreation Director</a:t>
            </a:r>
          </a:p>
        </p:txBody>
      </p:sp>
    </p:spTree>
    <p:extLst>
      <p:ext uri="{BB962C8B-B14F-4D97-AF65-F5344CB8AC3E}">
        <p14:creationId xmlns:p14="http://schemas.microsoft.com/office/powerpoint/2010/main" val="263477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BD8F4-DDD7-1817-957A-9C9FCD2C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Fair Committee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0A8617-04BA-5608-F2C0-4744B4F8A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Conflict of interest requirements for each committee member: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legal involvement – for or against artificial turf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involvement with artificial turf industry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involvement with artificial turf trade groups or lobbyists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4EA5B-B619-6ADF-514C-86DA2207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Committee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80E42-021C-C2F2-FA89-D5AF326DF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Artificial turf review and report: health, safety, environmental impacts, mitigation, and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and artificial turf fields compared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findings/recommendations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30 days before Spring 2024 Town Meeting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to an earlier Town Meeting if the report is ready earlier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3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7D40-7EB7-4256-1F0F-284A7120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Short One-Year Moratorium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05F3-8B93-44D4-42CA-EA4C5994E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oratorium on the construction or installation of artificial turf on Town property in effect from now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until dissolution of the 2024 Town Meeting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unless there is a vote of Town Meeting for earlier termination or to extend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Arlington High School (including Peirce Field) is exempt (prior contractual obligations)</a:t>
            </a:r>
          </a:p>
          <a:p>
            <a:pPr lvl="1"/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one-year moratorium runs concurrent with the time given the Committee to report to Town Meeting and the Select Board</a:t>
            </a:r>
          </a:p>
        </p:txBody>
      </p:sp>
    </p:spTree>
    <p:extLst>
      <p:ext uri="{BB962C8B-B14F-4D97-AF65-F5344CB8AC3E}">
        <p14:creationId xmlns:p14="http://schemas.microsoft.com/office/powerpoint/2010/main" val="297943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ED33-7731-01AE-8698-057097FC9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BE580-874E-E4A3-B8CA-3AB5508C6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815" y="5600578"/>
            <a:ext cx="4912784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0" dirty="0"/>
              <a:t>Arlington Catholic High</a:t>
            </a:r>
          </a:p>
          <a:p>
            <a:pPr algn="ctr"/>
            <a:r>
              <a:rPr lang="en-US" b="0" dirty="0"/>
              <a:t> Artificial Turf Field </a:t>
            </a:r>
          </a:p>
        </p:txBody>
      </p:sp>
      <p:pic>
        <p:nvPicPr>
          <p:cNvPr id="8" name="Content Placeholder 7" descr="Arlington Catholic High artificial turf field">
            <a:extLst>
              <a:ext uri="{FF2B5EF4-FFF2-40B4-BE49-F238E27FC236}">
                <a16:creationId xmlns:a16="http://schemas.microsoft.com/office/drawing/2014/main" id="{FC9D02E2-C385-29D3-D037-03C87D724B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15" y="1769528"/>
            <a:ext cx="4912784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AC8A2-42A7-7348-8EB3-7E217FED8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9479" y="5600577"/>
            <a:ext cx="4912784" cy="82391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0" dirty="0"/>
              <a:t>Black Crumb Rubber Bits</a:t>
            </a:r>
          </a:p>
          <a:p>
            <a:pPr algn="ctr"/>
            <a:r>
              <a:rPr lang="en-US" b="0" dirty="0"/>
              <a:t>Covering the White X</a:t>
            </a:r>
          </a:p>
        </p:txBody>
      </p:sp>
      <p:pic>
        <p:nvPicPr>
          <p:cNvPr id="10" name="Content Placeholder 9" descr="A blue line painted on a green field&#10;&#10;Description automatically generated with low confidence">
            <a:extLst>
              <a:ext uri="{FF2B5EF4-FFF2-40B4-BE49-F238E27FC236}">
                <a16:creationId xmlns:a16="http://schemas.microsoft.com/office/drawing/2014/main" id="{BA90331F-5F2B-2741-6887-24E66217D8B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79" y="1769528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218443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2ADD-998F-4927-D088-C0F37E79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F46E4-39A6-4520-83AF-C326605B1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a Study Committee?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F2CC11-6B31-5A09-28C2-315BB106C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607994"/>
            <a:ext cx="5157787" cy="19085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Because there is disagreement about the pros and cons of artificial turf fields for the town</a:t>
            </a:r>
          </a:p>
          <a:p>
            <a:r>
              <a:rPr lang="en-US" dirty="0"/>
              <a:t>To create a process for making an informed decision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CF373F-DDD0-54B3-9A00-B6C4815EE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a one-year moratorium?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9E3E81-609C-4016-0A2F-19770D8CB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07994"/>
            <a:ext cx="5183188" cy="21738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give the Study Committee the time to do its work and so the town can act with the information the Committee provides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A57D7-53EB-A716-B026-21A3623FF42D}"/>
              </a:ext>
            </a:extLst>
          </p:cNvPr>
          <p:cNvSpPr txBox="1"/>
          <p:nvPr/>
        </p:nvSpPr>
        <p:spPr>
          <a:xfrm>
            <a:off x="1066624" y="5079945"/>
            <a:ext cx="10058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This is not a vote for or against any project that may be proposed for Poet’s Corner. That vote will occur when the town presents a proposal for Poet’s Corner to Town Meeting this fall or later.</a:t>
            </a:r>
          </a:p>
        </p:txBody>
      </p:sp>
    </p:spTree>
    <p:extLst>
      <p:ext uri="{BB962C8B-B14F-4D97-AF65-F5344CB8AC3E}">
        <p14:creationId xmlns:p14="http://schemas.microsoft.com/office/powerpoint/2010/main" val="263260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5826B5-0BF1-AD7C-7110-D269EAA48D8B}"/>
              </a:ext>
            </a:extLst>
          </p:cNvPr>
          <p:cNvSpPr/>
          <p:nvPr/>
        </p:nvSpPr>
        <p:spPr>
          <a:xfrm>
            <a:off x="1087706" y="1663914"/>
            <a:ext cx="1001658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Please vote YES on the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Benson-Stamps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Substitute Motion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 together we can create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Healthier Arlington</a:t>
            </a:r>
          </a:p>
        </p:txBody>
      </p:sp>
    </p:spTree>
    <p:extLst>
      <p:ext uri="{BB962C8B-B14F-4D97-AF65-F5344CB8AC3E}">
        <p14:creationId xmlns:p14="http://schemas.microsoft.com/office/powerpoint/2010/main" val="2734046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394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Substitute Motion for Article 12 Presented by Eugene Benson, Precinct 10 Susan Stamps, Precinct 3 </vt:lpstr>
      <vt:lpstr>Overview</vt:lpstr>
      <vt:lpstr>A Balanced Committee of Stakeholders</vt:lpstr>
      <vt:lpstr>A Fair Committee</vt:lpstr>
      <vt:lpstr>Committee Responsibilities</vt:lpstr>
      <vt:lpstr>A Short One-Year Moratorium</vt:lpstr>
      <vt:lpstr>Why?</vt:lpstr>
      <vt:lpstr>Why?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Substitute Motion for Article 12 Presented by Susan Stamps, Precinct 3 Eugene Benson, Precinct 10</dc:title>
  <dc:creator>Eugene Benson</dc:creator>
  <cp:lastModifiedBy>Juli Brazile</cp:lastModifiedBy>
  <cp:revision>16</cp:revision>
  <dcterms:created xsi:type="dcterms:W3CDTF">2023-05-08T02:36:41Z</dcterms:created>
  <dcterms:modified xsi:type="dcterms:W3CDTF">2023-05-08T15:15:51Z</dcterms:modified>
</cp:coreProperties>
</file>