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1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07" r:id="rId3"/>
    <p:sldId id="324" r:id="rId4"/>
    <p:sldId id="259" r:id="rId5"/>
    <p:sldId id="276" r:id="rId6"/>
    <p:sldId id="273" r:id="rId7"/>
    <p:sldId id="325" r:id="rId8"/>
    <p:sldId id="326" r:id="rId9"/>
    <p:sldId id="328" r:id="rId10"/>
    <p:sldId id="331" r:id="rId11"/>
    <p:sldId id="333" r:id="rId12"/>
    <p:sldId id="335" r:id="rId13"/>
    <p:sldId id="336" r:id="rId14"/>
    <p:sldId id="337" r:id="rId15"/>
    <p:sldId id="350" r:id="rId16"/>
    <p:sldId id="340" r:id="rId17"/>
    <p:sldId id="343" r:id="rId18"/>
    <p:sldId id="345" r:id="rId19"/>
    <p:sldId id="346" r:id="rId20"/>
    <p:sldId id="348" r:id="rId21"/>
    <p:sldId id="349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638" autoAdjust="0"/>
  </p:normalViewPr>
  <p:slideViewPr>
    <p:cSldViewPr snapToGrid="0">
      <p:cViewPr varScale="1">
        <p:scale>
          <a:sx n="81" d="100"/>
          <a:sy n="81" d="100"/>
        </p:scale>
        <p:origin x="16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F0717-5AE6-4E51-A37D-DB633773BD3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13656-3771-4429-8069-F61D49D9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i="1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9AB272-1898-44C0-B355-B8299A784944}" type="slidenum">
              <a:rPr lang="en-US" altLang="en-US" smtClean="0">
                <a:cs typeface="Arial" charset="0"/>
              </a:rPr>
              <a:pPr/>
              <a:t>1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7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9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4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14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4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00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4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8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7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7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i="1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9AB272-1898-44C0-B355-B8299A784944}" type="slidenum">
              <a:rPr lang="en-US" altLang="en-US" smtClean="0">
                <a:cs typeface="Arial" charset="0"/>
              </a:rPr>
              <a:pPr/>
              <a:t>2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85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90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8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471C9C-57E0-4E7F-BBED-A8EA960436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81240" indent="-181240" eaLnBrk="1" hangingPunct="1">
              <a:buFontTx/>
              <a:buChar char="•"/>
            </a:pPr>
            <a:r>
              <a:rPr lang="en-US" i="1" dirty="0">
                <a:solidFill>
                  <a:srgbClr val="FF0000"/>
                </a:solidFill>
              </a:rPr>
              <a:t>This year we received $3m in project requests. 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231CF-50A1-46FC-BCE9-1DAF580D8EA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1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b58d4f8c70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b58d4f8c70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13656-3771-4429-8069-F61D49D9FD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5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Leasing Differential project will support 25 apartments, comprising a total of 46 people, scattered throughout Arlington.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specifically, it will provide supplemental rental assistance to 9 of those apartments, comprising a total of 19 people.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proposed project will allow SHC to continue to keep 46 people housed and prevent them from falling back into homelessness.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fact, we have been renting some of these apartments in Arlington for nearly 19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years. Thus, 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3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9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0CFF0-C8C3-427D-8B45-5593D45A8C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7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8EE0-41BC-D7D2-FEB8-D98746CB6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04047-428F-C29C-74EA-B244FDFA5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43DB0-55F4-DDDF-4D09-2C231946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8992E-242B-8FB8-F8BC-FC3E99BD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ACC7-E13B-4952-5E67-666FC216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6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B59F-A8A0-A547-6DCD-8B11A627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FCE06-3648-D71B-E3A9-C7F3B174C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6D0F8-B041-E51E-3411-63E6F0FA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97B8-AB13-BF3D-B0BF-C1A21636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CC9A-8EBA-28F3-AF89-EBB28FBA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5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7988CA-60E0-F65A-4AEA-812AEF53B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634CE-3127-B791-518F-2C2C595B1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58466-F395-8A82-2CD7-8717236A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12CA-C561-EF04-9176-43FB7952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35116-C674-4A92-404A-E704755F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4DF1-27D2-1C4F-A8D3-022674F2CFEC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22F2-268F-4705-97BD-B98130453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3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96BB2-A4D0-FE4D-8096-056D9101627A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34BCB-59C7-4527-82CC-B0D5BFEF2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9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11579-DB50-164E-8C9E-CCE8228F953F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6B195-B30A-47EF-844C-09AB97C3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3FBA-879A-364E-B0F5-0AF8F353CC09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3B38-B2E0-41AE-B47D-AD08C24A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86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F8FF9-C289-9E44-B63F-712EFDAA820C}" type="datetime1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F5C8-82C8-40B5-9606-3479C2F73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8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D74F-8184-2645-8B0E-B83E23E3EF54}" type="datetime1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A2589-E736-46DD-A5AE-664B3CB3A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17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1BCB-67CF-F746-AB60-98A3589064B8}" type="datetime1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F8964-4C41-442E-A793-8D5964CD8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32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420D8-3140-5345-9CE6-08117B52CF23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7932C-E6FB-4C83-B232-5023CDEFA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9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698A2-225D-78A0-C45F-04E45447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DD84-77B2-321E-50CC-C14F461C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5B2C-2A1E-E9B3-24CB-DEBD8021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697FB-09CF-B26C-1044-25C61CF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6B30-951A-D0BD-1977-B649F37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9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CD72-0D11-5F41-A10E-43FBCE88ECF1}" type="datetime1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97515-6BFE-4AFE-94C3-DE17AA613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F0A5-CC5B-F94C-ADAB-C39F80836749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2F3CE-F793-42E5-9BF3-45E6506FE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41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60EB-F697-6345-8240-E806E17FB8B6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8F74D-841E-4737-AD03-C709D2E05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3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2: Large Image with Caption">
  <p:cSld name="1.2: Large Image with 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>
            <a:spLocks noGrp="1"/>
          </p:cNvSpPr>
          <p:nvPr>
            <p:ph type="pic" idx="2"/>
          </p:nvPr>
        </p:nvSpPr>
        <p:spPr>
          <a:xfrm>
            <a:off x="203000" y="1219117"/>
            <a:ext cx="11785800" cy="51104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29"/>
          <p:cNvSpPr txBox="1">
            <a:spLocks noGrp="1"/>
          </p:cNvSpPr>
          <p:nvPr>
            <p:ph type="sldNum" idx="12"/>
          </p:nvPr>
        </p:nvSpPr>
        <p:spPr>
          <a:xfrm>
            <a:off x="11785799" y="6612318"/>
            <a:ext cx="203000" cy="184666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0" name="Google Shape;280;p29"/>
          <p:cNvSpPr txBox="1">
            <a:spLocks noGrp="1"/>
          </p:cNvSpPr>
          <p:nvPr>
            <p:ph type="title"/>
          </p:nvPr>
        </p:nvSpPr>
        <p:spPr>
          <a:xfrm>
            <a:off x="203000" y="457117"/>
            <a:ext cx="117858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373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1"/>
          </p:nvPr>
        </p:nvSpPr>
        <p:spPr>
          <a:xfrm>
            <a:off x="203200" y="6380367"/>
            <a:ext cx="5892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subTitle" idx="3"/>
          </p:nvPr>
        </p:nvSpPr>
        <p:spPr>
          <a:xfrm>
            <a:off x="203000" y="965167"/>
            <a:ext cx="117858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2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chemeClr val="dk2"/>
          </p15:clr>
        </p15:guide>
        <p15:guide id="2" pos="10944">
          <p15:clr>
            <a:schemeClr val="dk2"/>
          </p15:clr>
        </p15:guide>
        <p15:guide id="3" orient="horz" pos="912">
          <p15:clr>
            <a:schemeClr val="dk2"/>
          </p15:clr>
        </p15:guide>
        <p15:guide id="4" orient="horz" pos="1152">
          <p15:clr>
            <a:schemeClr val="accent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CDC1-3A93-ADB6-AC2E-35DB8C5E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A82A1-F0A0-888E-2938-1A3E82508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40A08-6426-7573-2773-CFB44ADA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68C58-7C20-AB58-D432-2381ADCF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848D9-61A2-4366-4F01-B2D53B05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6EE5-6EA8-DFB5-BA0F-8900A839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896B3-D8A9-681A-E06B-DCA68341B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023CA-2A0B-98EF-5C4A-341042568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94A21-D57F-4945-7297-B53428C4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5ECAB-6F9C-34D1-60A6-4F5EAF84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A5A82-E683-C6C0-393D-767C7D65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2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9163-C10C-0860-8EF0-173FFB8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15FEF-FD9E-EC11-B942-D53D5B024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443B4-F583-D114-A44D-6C0AD34F6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A7AD4-C5D8-3674-2F00-E96FF3E6B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C9CE5-8B87-B103-D9E5-91AF0B997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0F842-8C53-EADA-3013-F2C421B7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95257-2BD8-AC2C-937B-000393D4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695F6-E90A-E790-E2A0-FC423285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8585-A882-C4A9-8457-A71B0EFD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0D294-B29F-204B-8A0F-805059A58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3360A1-AB4D-6D93-1919-28AE7DC2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CA9E2-2E12-FACB-7E8A-DF1DC022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3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B2718-F4E1-6596-253F-BFBA233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FDF0D-5460-FBF3-4E17-C07BD9D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83A68-82A9-909E-3FEF-AB060EFF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6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6944-9D30-5AA3-AA5E-F5D2CF0D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D6C9-F42B-CE73-55A3-DA09C36FB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12BAE-A8EE-F282-97FE-9DB75D607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17E48-96C2-A8AE-021A-AFD243C1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9E77E-D1B4-D5C8-96CE-717B18F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0EFE6-D09B-EB0D-826E-B870D7D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3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FD39-6A54-FC67-3A21-AC1CC040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8EB49B-8FA4-47DA-F5F7-40A7CAF3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5A5C7-121F-7189-991C-E2A20D7D1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BCBA1-7681-17D4-0D4F-171ADE21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B2FF2-E809-A1BC-346F-23E5EC6E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0DD8C-B99B-102A-C167-5797849E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0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3953E-2B99-6DFD-322B-624339F5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2C595-9D48-37BE-B3D8-3B2BB17C0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CF6C-1A55-2F81-DA4D-BF9621BD6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9A9DE-A9A3-4FD0-B4C1-97CD7806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7324-0217-8A01-6D68-B631176F9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659AD-84C5-0765-A718-74EAD3437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554DE-55D5-4DA5-816A-F01748445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55AEA2-91BF-4946-936D-B5981F56E962}" type="datetime1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B4F9A1-E6C4-462D-94A4-F5F3338C6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7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Spy Pond"/>
          <p:cNvPicPr>
            <a:picLocks noChangeAspect="1" noChangeArrowheads="1"/>
          </p:cNvPicPr>
          <p:nvPr/>
        </p:nvPicPr>
        <p:blipFill>
          <a:blip r:embed="rId3"/>
          <a:srcRect l="30743" t="2719" r="9750" b="710"/>
          <a:stretch>
            <a:fillRect/>
          </a:stretch>
        </p:blipFill>
        <p:spPr bwMode="auto">
          <a:xfrm>
            <a:off x="0" y="0"/>
            <a:ext cx="12291237" cy="707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6E20B3EC-7846-924D-9B99-3BE42CAC9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3" y="266289"/>
            <a:ext cx="1625600" cy="162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0BA5E0-74BF-4010-FD58-8B4406BA038B}"/>
              </a:ext>
            </a:extLst>
          </p:cNvPr>
          <p:cNvSpPr txBox="1"/>
          <p:nvPr/>
        </p:nvSpPr>
        <p:spPr>
          <a:xfrm>
            <a:off x="3782860" y="2436312"/>
            <a:ext cx="327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6E70CF-B09D-D870-D842-1F24570856C0}"/>
              </a:ext>
            </a:extLst>
          </p:cNvPr>
          <p:cNvSpPr txBox="1"/>
          <p:nvPr/>
        </p:nvSpPr>
        <p:spPr>
          <a:xfrm>
            <a:off x="2918564" y="2198317"/>
            <a:ext cx="477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27352E-2590-1456-6978-929D75B13F60}"/>
              </a:ext>
            </a:extLst>
          </p:cNvPr>
          <p:cNvSpPr txBox="1">
            <a:spLocks/>
          </p:cNvSpPr>
          <p:nvPr/>
        </p:nvSpPr>
        <p:spPr bwMode="auto">
          <a:xfrm>
            <a:off x="3514060" y="621281"/>
            <a:ext cx="5163879" cy="590477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altLang="en-US" sz="4800" b="1" dirty="0">
                <a:latin typeface="Georgia" pitchFamily="18" charset="0"/>
              </a:rPr>
              <a:t>Community Preservation Act Committee</a:t>
            </a:r>
          </a:p>
          <a:p>
            <a:pPr algn="ctr" eaLnBrk="0" hangingPunct="0"/>
            <a:br>
              <a:rPr lang="en-US" altLang="en-US" sz="2800" dirty="0">
                <a:latin typeface="Georgia" pitchFamily="18" charset="0"/>
              </a:rPr>
            </a:br>
            <a:r>
              <a:rPr lang="en-US" altLang="en-US" sz="2800" dirty="0">
                <a:latin typeface="Georgia" pitchFamily="18" charset="0"/>
              </a:rPr>
              <a:t>Clarissa Rowe, chair</a:t>
            </a:r>
          </a:p>
          <a:p>
            <a:pPr algn="ctr" eaLnBrk="0" hangingPunct="0"/>
            <a:r>
              <a:rPr lang="en-US" altLang="en-US" sz="2800" dirty="0">
                <a:latin typeface="Georgia" pitchFamily="18" charset="0"/>
              </a:rPr>
              <a:t>Sue Doctrow, David Swanson</a:t>
            </a:r>
          </a:p>
          <a:p>
            <a:pPr algn="ctr" eaLnBrk="0" hangingPunct="0"/>
            <a:r>
              <a:rPr lang="en-US" altLang="en-US" sz="2800" dirty="0">
                <a:latin typeface="Georgia" pitchFamily="18" charset="0"/>
              </a:rPr>
              <a:t>vice chairs</a:t>
            </a:r>
          </a:p>
          <a:p>
            <a:pPr algn="ctr" eaLnBrk="0" hangingPunct="0"/>
            <a:r>
              <a:rPr lang="en-US" altLang="en-US" sz="2800">
                <a:latin typeface="Georgia" pitchFamily="18" charset="0"/>
              </a:rPr>
              <a:t>Alexander Franzosa, </a:t>
            </a:r>
            <a:r>
              <a:rPr lang="en-US" altLang="en-US" sz="2800" dirty="0">
                <a:latin typeface="Georgia" pitchFamily="18" charset="0"/>
              </a:rPr>
              <a:t>Town Meeting Presentation </a:t>
            </a:r>
          </a:p>
        </p:txBody>
      </p:sp>
    </p:spTree>
    <p:extLst>
      <p:ext uri="{BB962C8B-B14F-4D97-AF65-F5344CB8AC3E}">
        <p14:creationId xmlns:p14="http://schemas.microsoft.com/office/powerpoint/2010/main" val="72344004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4794" y="4858758"/>
            <a:ext cx="4819118" cy="1565256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Hill’s Hill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261739" y="5777930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$400,000.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E8410-5096-F8A9-BD7C-B166C03078B1}"/>
              </a:ext>
            </a:extLst>
          </p:cNvPr>
          <p:cNvSpPr txBox="1"/>
          <p:nvPr/>
        </p:nvSpPr>
        <p:spPr>
          <a:xfrm>
            <a:off x="1411135" y="465302"/>
            <a:ext cx="4396636" cy="4534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E8111-C285-2A99-8D1E-B78113BF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12" y="729270"/>
            <a:ext cx="5047989" cy="3865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3760F-066E-B430-BF54-A69C68CD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82423"/>
            <a:ext cx="5759573" cy="3865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01BA5B-FB3F-06A8-7C64-8664D7A9D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56873-A7A6-71CE-80D0-60F891666BBB}"/>
              </a:ext>
            </a:extLst>
          </p:cNvPr>
          <p:cNvSpPr txBox="1"/>
          <p:nvPr/>
        </p:nvSpPr>
        <p:spPr>
          <a:xfrm>
            <a:off x="5179512" y="2517731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B6B92-B365-3E9F-2322-FF2CF0A0220D}"/>
              </a:ext>
            </a:extLst>
          </p:cNvPr>
          <p:cNvSpPr txBox="1"/>
          <p:nvPr/>
        </p:nvSpPr>
        <p:spPr>
          <a:xfrm>
            <a:off x="5179512" y="2517731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3CA03-0059-CAE6-1218-8F27A460C07A}"/>
              </a:ext>
            </a:extLst>
          </p:cNvPr>
          <p:cNvSpPr txBox="1"/>
          <p:nvPr/>
        </p:nvSpPr>
        <p:spPr>
          <a:xfrm flipV="1">
            <a:off x="871412" y="5342535"/>
            <a:ext cx="1060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1A832-A658-E7F7-329F-E765693BEE16}"/>
              </a:ext>
            </a:extLst>
          </p:cNvPr>
          <p:cNvSpPr txBox="1"/>
          <p:nvPr/>
        </p:nvSpPr>
        <p:spPr>
          <a:xfrm>
            <a:off x="1411134" y="6195643"/>
            <a:ext cx="39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Parks and Recreation Commission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827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8376" y="5096892"/>
            <a:ext cx="8782051" cy="1504324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Invasive vegetation </a:t>
            </a:r>
            <a:br>
              <a:rPr lang="en-US" sz="4400" spc="100" dirty="0">
                <a:solidFill>
                  <a:schemeClr val="accent2"/>
                </a:solidFill>
              </a:rPr>
            </a:br>
            <a:r>
              <a:rPr lang="en-US" sz="4400" spc="100" dirty="0">
                <a:solidFill>
                  <a:schemeClr val="accent2"/>
                </a:solidFill>
              </a:rPr>
              <a:t>removal 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80827" y="6012881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Conservation Commission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261739" y="5777930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$12,000.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E8410-5096-F8A9-BD7C-B166C03078B1}"/>
              </a:ext>
            </a:extLst>
          </p:cNvPr>
          <p:cNvSpPr txBox="1"/>
          <p:nvPr/>
        </p:nvSpPr>
        <p:spPr>
          <a:xfrm>
            <a:off x="889365" y="465302"/>
            <a:ext cx="5779030" cy="4534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Wild Japanese Knotweed Root Extract Tincture  Potent image 1">
            <a:extLst>
              <a:ext uri="{FF2B5EF4-FFF2-40B4-BE49-F238E27FC236}">
                <a16:creationId xmlns:a16="http://schemas.microsoft.com/office/drawing/2014/main" id="{0F42C388-D268-AD16-08ED-DAFE6534F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0"/>
          <a:stretch/>
        </p:blipFill>
        <p:spPr bwMode="auto">
          <a:xfrm>
            <a:off x="633521" y="919677"/>
            <a:ext cx="4799716" cy="4128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D28C8-C2C9-B03B-7480-79995268E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30" y="627741"/>
            <a:ext cx="6237212" cy="41286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124959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8376" y="5473874"/>
            <a:ext cx="8782051" cy="112734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Mill brook preservation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80827" y="6012881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Conservation Commission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431154" y="5954885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$120,000.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Mill Brook as it winds through Meadow Brook Park on its way to the Lower Mystic Lake. October 03, 2013.">
            <a:extLst>
              <a:ext uri="{FF2B5EF4-FFF2-40B4-BE49-F238E27FC236}">
                <a16:creationId xmlns:a16="http://schemas.microsoft.com/office/drawing/2014/main" id="{17E01CAF-E9A1-6BB5-2C1E-697B4791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32" y="507304"/>
            <a:ext cx="4572000" cy="5096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DE2B-C0A8-A082-16D1-27181E82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745" y="149793"/>
            <a:ext cx="3474404" cy="5310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60986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4157" y="5441985"/>
            <a:ext cx="8782051" cy="112734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21 Pond Lane Feasibility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80827" y="6012881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Planning and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Community Development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8263798" y="5772330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$15,000.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609B3-A4EE-B25B-F5E6-5D8D4F71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94" y="323166"/>
            <a:ext cx="4162425" cy="4937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72EDC-F4A3-4873-2EE5-94599C7EA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90" y="821029"/>
            <a:ext cx="7515616" cy="42397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87670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0827" y="5296919"/>
            <a:ext cx="8782051" cy="112734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No name brook preservation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80827" y="6012881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Space Committee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249213" y="5777930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$20,000.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68AEF-727D-B138-035D-03AC43F6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14"/>
          <a:stretch/>
        </p:blipFill>
        <p:spPr>
          <a:xfrm>
            <a:off x="578028" y="683585"/>
            <a:ext cx="4533021" cy="4305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BC075-8A93-4510-2E9D-AE164B752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02" y="1536519"/>
            <a:ext cx="6691091" cy="3145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4143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351" y="5602018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Orchard signage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975723" y="5879408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$2,500.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4082C-1CEE-9823-98BE-A1A29CB12DBF}"/>
              </a:ext>
            </a:extLst>
          </p:cNvPr>
          <p:cNvSpPr txBox="1"/>
          <p:nvPr/>
        </p:nvSpPr>
        <p:spPr>
          <a:xfrm>
            <a:off x="1580827" y="6301293"/>
            <a:ext cx="39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Space Committee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2465238" y="56189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EF51B-9C66-0AE1-3E21-BDA51C46A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88" y="583693"/>
            <a:ext cx="6461947" cy="3881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9C97FC-26F0-1E18-3438-1263A22A5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376" y="1527016"/>
            <a:ext cx="7009229" cy="3902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15479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4453" y="5208382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ARLINGTON FRIENDS OF THE DRAMA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975723" y="5879408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$187,750.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4082C-1CEE-9823-98BE-A1A29CB12DBF}"/>
              </a:ext>
            </a:extLst>
          </p:cNvPr>
          <p:cNvSpPr txBox="1"/>
          <p:nvPr/>
        </p:nvSpPr>
        <p:spPr>
          <a:xfrm>
            <a:off x="1580827" y="6301293"/>
            <a:ext cx="39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Arlington Friends of the Drama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1678488" y="1002081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354D-7E26-6732-824D-E75E35635E01}"/>
              </a:ext>
            </a:extLst>
          </p:cNvPr>
          <p:cNvSpPr txBox="1"/>
          <p:nvPr/>
        </p:nvSpPr>
        <p:spPr>
          <a:xfrm>
            <a:off x="1776149" y="97123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52EFA5-2E96-43F6-5606-455F5D622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93" y="237745"/>
            <a:ext cx="5382147" cy="4826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5D407-9695-19A7-E78B-67427D3B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021" y="438382"/>
            <a:ext cx="3538054" cy="4754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56977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7609" y="5603127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Document digitization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975723" y="5879408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$71,880.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4082C-1CEE-9823-98BE-A1A29CB12DBF}"/>
              </a:ext>
            </a:extLst>
          </p:cNvPr>
          <p:cNvSpPr txBox="1"/>
          <p:nvPr/>
        </p:nvSpPr>
        <p:spPr>
          <a:xfrm>
            <a:off x="1580827" y="6301293"/>
            <a:ext cx="39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Cyrus E. Dallin Museum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1678488" y="1002081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354D-7E26-6732-824D-E75E35635E01}"/>
              </a:ext>
            </a:extLst>
          </p:cNvPr>
          <p:cNvSpPr txBox="1"/>
          <p:nvPr/>
        </p:nvSpPr>
        <p:spPr>
          <a:xfrm>
            <a:off x="1776149" y="97123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97B065-828B-485E-A8EB-8A40AB05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93" y="323166"/>
            <a:ext cx="4048125" cy="4741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F32F1-3020-8C94-B6D6-D1360BFB2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649" y="163134"/>
            <a:ext cx="3407777" cy="50144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30037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4453" y="5208382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Foot of the Rocks battlefield memorial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975723" y="5879408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</a:rPr>
              <a:t>$112,000.</a:t>
            </a:r>
            <a:endParaRPr lang="en-US" sz="3600" b="1" dirty="0">
              <a:latin typeface="+mj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4082C-1CEE-9823-98BE-A1A29CB12DBF}"/>
              </a:ext>
            </a:extLst>
          </p:cNvPr>
          <p:cNvSpPr txBox="1"/>
          <p:nvPr/>
        </p:nvSpPr>
        <p:spPr>
          <a:xfrm>
            <a:off x="1580827" y="6211669"/>
            <a:ext cx="392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Group: Foot of the Rocks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1678488" y="1002081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354D-7E26-6732-824D-E75E35635E01}"/>
              </a:ext>
            </a:extLst>
          </p:cNvPr>
          <p:cNvSpPr txBox="1"/>
          <p:nvPr/>
        </p:nvSpPr>
        <p:spPr>
          <a:xfrm>
            <a:off x="1776149" y="97123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CB1C0-7D87-9247-4598-89D693566420}"/>
              </a:ext>
            </a:extLst>
          </p:cNvPr>
          <p:cNvSpPr txBox="1"/>
          <p:nvPr/>
        </p:nvSpPr>
        <p:spPr>
          <a:xfrm>
            <a:off x="1706802" y="1002080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D13B2B-BE0F-4873-5E6B-7AE459787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54" y="187891"/>
            <a:ext cx="10553593" cy="49056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16932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4453" y="5208382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</a:rPr>
              <a:t>Jason Russell House, preservation continued</a:t>
            </a:r>
            <a:br>
              <a:rPr lang="en-US" sz="4400" spc="100" dirty="0">
                <a:solidFill>
                  <a:schemeClr val="accent2"/>
                </a:solidFill>
              </a:rPr>
            </a:br>
            <a:endParaRPr lang="en-US" sz="4400" spc="1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8843375" y="5879408"/>
            <a:ext cx="229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$73,573.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1678488" y="1002081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354D-7E26-6732-824D-E75E35635E01}"/>
              </a:ext>
            </a:extLst>
          </p:cNvPr>
          <p:cNvSpPr txBox="1"/>
          <p:nvPr/>
        </p:nvSpPr>
        <p:spPr>
          <a:xfrm>
            <a:off x="1776149" y="97123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CB1C0-7D87-9247-4598-89D693566420}"/>
              </a:ext>
            </a:extLst>
          </p:cNvPr>
          <p:cNvSpPr txBox="1"/>
          <p:nvPr/>
        </p:nvSpPr>
        <p:spPr>
          <a:xfrm>
            <a:off x="1706802" y="1002080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88C8E-0A0E-483C-EF6A-0DCC7BC54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0" y="332261"/>
            <a:ext cx="7086600" cy="4320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92C0A-266D-6048-D4A3-72C769CFE8A0}"/>
              </a:ext>
            </a:extLst>
          </p:cNvPr>
          <p:cNvSpPr txBox="1"/>
          <p:nvPr/>
        </p:nvSpPr>
        <p:spPr>
          <a:xfrm>
            <a:off x="1580827" y="6301293"/>
            <a:ext cx="39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Arlington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6987455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Spy Pond"/>
          <p:cNvPicPr>
            <a:picLocks noChangeAspect="1" noChangeArrowheads="1"/>
          </p:cNvPicPr>
          <p:nvPr/>
        </p:nvPicPr>
        <p:blipFill>
          <a:blip r:embed="rId3"/>
          <a:srcRect l="30743" t="2719" r="9750" b="710"/>
          <a:stretch>
            <a:fillRect/>
          </a:stretch>
        </p:blipFill>
        <p:spPr bwMode="auto">
          <a:xfrm>
            <a:off x="-49619" y="0"/>
            <a:ext cx="1229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6E20B3EC-7846-924D-9B99-3BE42CAC9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3" y="266289"/>
            <a:ext cx="1625600" cy="1625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FDA968-938B-AC44-B43D-253B399EEC12}"/>
              </a:ext>
            </a:extLst>
          </p:cNvPr>
          <p:cNvSpPr txBox="1">
            <a:spLocks/>
          </p:cNvSpPr>
          <p:nvPr/>
        </p:nvSpPr>
        <p:spPr bwMode="auto">
          <a:xfrm>
            <a:off x="3428999" y="1770615"/>
            <a:ext cx="5163879" cy="364135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en-US" sz="7200" dirty="0">
                <a:latin typeface="Georgia" pitchFamily="18" charset="0"/>
              </a:rPr>
              <a:t>Fiscal </a:t>
            </a:r>
            <a:r>
              <a:rPr lang="en-US" altLang="en-US" sz="7200">
                <a:latin typeface="Georgia" pitchFamily="18" charset="0"/>
              </a:rPr>
              <a:t>Year 2024</a:t>
            </a:r>
            <a:endParaRPr lang="en-US" altLang="en-US" sz="7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6051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141" y="5084434"/>
            <a:ext cx="8782051" cy="526812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b="0" spc="100" dirty="0">
                <a:solidFill>
                  <a:schemeClr val="accent2"/>
                </a:solidFill>
              </a:rPr>
              <a:t>Town Hall preservation, phase  1, Clock Tower</a:t>
            </a:r>
            <a:endParaRPr lang="en-US" sz="4400" spc="1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8843375" y="5879408"/>
            <a:ext cx="229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$385,000.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6B2864-5C35-2F47-439B-0094B6A5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8A54-C04E-EE0D-AE16-237E6A628D75}"/>
              </a:ext>
            </a:extLst>
          </p:cNvPr>
          <p:cNvSpPr txBox="1"/>
          <p:nvPr/>
        </p:nvSpPr>
        <p:spPr>
          <a:xfrm>
            <a:off x="1580827" y="1002081"/>
            <a:ext cx="7515616" cy="13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CCD91-57FF-CBFD-85D3-20D4753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87" y="1769580"/>
            <a:ext cx="1637648" cy="294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5E98B-354F-8950-53E6-10BA4910DA6E}"/>
              </a:ext>
            </a:extLst>
          </p:cNvPr>
          <p:cNvSpPr txBox="1"/>
          <p:nvPr/>
        </p:nvSpPr>
        <p:spPr>
          <a:xfrm>
            <a:off x="1678488" y="1002081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1C208-4431-EEA8-B1B3-643990E7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3171825"/>
            <a:ext cx="28575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354D-7E26-6732-824D-E75E35635E01}"/>
              </a:ext>
            </a:extLst>
          </p:cNvPr>
          <p:cNvSpPr txBox="1"/>
          <p:nvPr/>
        </p:nvSpPr>
        <p:spPr>
          <a:xfrm>
            <a:off x="1776149" y="971236"/>
            <a:ext cx="9720197" cy="432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2C200-0621-0D1C-17E7-DD9D19B6D471}"/>
              </a:ext>
            </a:extLst>
          </p:cNvPr>
          <p:cNvSpPr txBox="1"/>
          <p:nvPr/>
        </p:nvSpPr>
        <p:spPr>
          <a:xfrm>
            <a:off x="1678488" y="6202573"/>
            <a:ext cx="550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Town of Arlington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2C19DD-0D3F-D4AF-2ED1-D611FAD47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61"/>
          <a:stretch/>
        </p:blipFill>
        <p:spPr>
          <a:xfrm>
            <a:off x="253393" y="634992"/>
            <a:ext cx="7731658" cy="4082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5C1B78-EC94-5DF2-E915-C6083D62B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711" y="464457"/>
            <a:ext cx="3294321" cy="4423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984127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0585E5-4066-F281-B144-14110F74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109"/>
            <a:ext cx="12192000" cy="6397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34B36-6B5A-10D6-7104-53C80FA7EC65}"/>
              </a:ext>
            </a:extLst>
          </p:cNvPr>
          <p:cNvSpPr txBox="1"/>
          <p:nvPr/>
        </p:nvSpPr>
        <p:spPr>
          <a:xfrm>
            <a:off x="9848850" y="5843588"/>
            <a:ext cx="20621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State Match, 20% of anticipated 2023 CPA Collections</a:t>
            </a:r>
          </a:p>
        </p:txBody>
      </p:sp>
    </p:spTree>
    <p:extLst>
      <p:ext uri="{BB962C8B-B14F-4D97-AF65-F5344CB8AC3E}">
        <p14:creationId xmlns:p14="http://schemas.microsoft.com/office/powerpoint/2010/main" val="150285454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593" y="4035888"/>
            <a:ext cx="4863457" cy="305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/>
          <p:cNvPicPr>
            <a:picLocks noChangeAspect="1"/>
          </p:cNvPicPr>
          <p:nvPr/>
        </p:nvPicPr>
        <p:blipFill>
          <a:blip r:embed="rId4" cstate="print"/>
          <a:srcRect t="13123" b="15974"/>
          <a:stretch>
            <a:fillRect/>
          </a:stretch>
        </p:blipFill>
        <p:spPr bwMode="auto">
          <a:xfrm>
            <a:off x="7366945" y="990600"/>
            <a:ext cx="481171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/>
          </p:cNvPicPr>
          <p:nvPr/>
        </p:nvPicPr>
        <p:blipFill>
          <a:blip r:embed="rId5" cstate="print"/>
          <a:srcRect l="15746" b="11697"/>
          <a:stretch>
            <a:fillRect/>
          </a:stretch>
        </p:blipFill>
        <p:spPr bwMode="auto">
          <a:xfrm>
            <a:off x="-34724" y="4151775"/>
            <a:ext cx="4615086" cy="274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6" cstate="print"/>
          <a:srcRect b="4291"/>
          <a:stretch>
            <a:fillRect/>
          </a:stretch>
        </p:blipFill>
        <p:spPr bwMode="auto">
          <a:xfrm>
            <a:off x="0" y="990600"/>
            <a:ext cx="4573588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4876800" y="965200"/>
            <a:ext cx="2438400" cy="5932488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3200"/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4559582" y="1472879"/>
            <a:ext cx="2740025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</a:pPr>
            <a:r>
              <a:rPr lang="en-US" sz="3200" b="1" dirty="0">
                <a:latin typeface="Calibri" pitchFamily="34" charset="0"/>
              </a:rPr>
              <a:t>Historic Preservation</a:t>
            </a:r>
          </a:p>
          <a:p>
            <a:pPr algn="ctr">
              <a:spcAft>
                <a:spcPct val="50000"/>
              </a:spcAft>
            </a:pPr>
            <a:endParaRPr lang="en-US" sz="3200" b="1" dirty="0">
              <a:latin typeface="Calibri" pitchFamily="34" charset="0"/>
            </a:endParaRPr>
          </a:p>
          <a:p>
            <a:pPr algn="ctr">
              <a:spcAft>
                <a:spcPct val="50000"/>
              </a:spcAft>
            </a:pPr>
            <a:r>
              <a:rPr lang="en-US" sz="3200" b="1" dirty="0">
                <a:latin typeface="Calibri" pitchFamily="34" charset="0"/>
              </a:rPr>
              <a:t>Open Space &amp; Recreation</a:t>
            </a:r>
          </a:p>
          <a:p>
            <a:pPr algn="ctr">
              <a:spcAft>
                <a:spcPct val="50000"/>
              </a:spcAft>
            </a:pPr>
            <a:endParaRPr lang="en-US" sz="3200" b="1" dirty="0">
              <a:latin typeface="Calibri" pitchFamily="34" charset="0"/>
            </a:endParaRPr>
          </a:p>
          <a:p>
            <a:pPr algn="ctr">
              <a:spcAft>
                <a:spcPct val="50000"/>
              </a:spcAft>
            </a:pPr>
            <a:r>
              <a:rPr lang="en-US" sz="3200" b="1" dirty="0">
                <a:latin typeface="Calibri" pitchFamily="34" charset="0"/>
              </a:rPr>
              <a:t>Community Housing </a:t>
            </a:r>
          </a:p>
          <a:p>
            <a:pPr algn="ctr">
              <a:spcAft>
                <a:spcPct val="50000"/>
              </a:spcAft>
            </a:pPr>
            <a:endParaRPr lang="en-US" sz="3200" b="1" dirty="0"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78272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en-US" sz="4000" b="1" dirty="0">
                <a:solidFill>
                  <a:schemeClr val="bg1"/>
                </a:solidFill>
                <a:latin typeface="Georgia" pitchFamily="18" charset="0"/>
              </a:rPr>
              <a:t>Community Preservation Act (CPA)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0F8964-4C41-442E-A793-8D5964CD89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F3A132-646A-C648-B4ED-AC328CAA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4083"/>
            <a:ext cx="9525000" cy="6540500"/>
          </a:xfrm>
          <a:prstGeom prst="rect">
            <a:avLst/>
          </a:prstGeom>
        </p:spPr>
      </p:pic>
      <p:sp>
        <p:nvSpPr>
          <p:cNvPr id="25602" name="Title 1"/>
          <p:cNvSpPr txBox="1">
            <a:spLocks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rgbClr val="78272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Annual CPA Spending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8835615" y="1917964"/>
            <a:ext cx="13319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(required)</a:t>
            </a:r>
          </a:p>
        </p:txBody>
      </p:sp>
      <p:sp>
        <p:nvSpPr>
          <p:cNvPr id="25604" name="TextBox 17"/>
          <p:cNvSpPr txBox="1">
            <a:spLocks noChangeArrowheads="1"/>
          </p:cNvSpPr>
          <p:nvPr/>
        </p:nvSpPr>
        <p:spPr bwMode="auto">
          <a:xfrm>
            <a:off x="9133802" y="3055686"/>
            <a:ext cx="13319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(required)</a:t>
            </a:r>
          </a:p>
        </p:txBody>
      </p:sp>
      <p:sp>
        <p:nvSpPr>
          <p:cNvPr id="25605" name="TextBox 18"/>
          <p:cNvSpPr txBox="1">
            <a:spLocks noChangeArrowheads="1"/>
          </p:cNvSpPr>
          <p:nvPr/>
        </p:nvSpPr>
        <p:spPr bwMode="auto">
          <a:xfrm>
            <a:off x="8754592" y="3813450"/>
            <a:ext cx="1331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(required)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1214" y="4993361"/>
            <a:ext cx="2970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Could </a:t>
            </a:r>
            <a:r>
              <a:rPr lang="en-US" sz="1200">
                <a:solidFill>
                  <a:prstClr val="black"/>
                </a:solidFill>
                <a:latin typeface="Arial" charset="0"/>
              </a:rPr>
              <a:t>be spent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projects in any CPA area, or save in a Budgeted Reserve)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4174" y="6123918"/>
            <a:ext cx="279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Unspent balance returns to local CPA fund at end of FY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67136B-23D3-D248-A124-BC5CBB5639AC}"/>
              </a:ext>
            </a:extLst>
          </p:cNvPr>
          <p:cNvSpPr txBox="1"/>
          <p:nvPr/>
        </p:nvSpPr>
        <p:spPr>
          <a:xfrm>
            <a:off x="7860571" y="5481535"/>
            <a:ext cx="319325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CPAC administrative expenses</a:t>
            </a:r>
          </a:p>
        </p:txBody>
      </p:sp>
    </p:spTree>
    <p:extLst>
      <p:ext uri="{BB962C8B-B14F-4D97-AF65-F5344CB8AC3E}">
        <p14:creationId xmlns:p14="http://schemas.microsoft.com/office/powerpoint/2010/main" val="1737072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4"/>
          <p:cNvSpPr txBox="1">
            <a:spLocks noGrp="1"/>
          </p:cNvSpPr>
          <p:nvPr>
            <p:ph type="sldNum" idx="12"/>
          </p:nvPr>
        </p:nvSpPr>
        <p:spPr>
          <a:xfrm>
            <a:off x="11785799" y="6612318"/>
            <a:ext cx="203000" cy="18466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64FF1-3294-CEE4-CE1E-9B4F89849837}"/>
              </a:ext>
            </a:extLst>
          </p:cNvPr>
          <p:cNvSpPr txBox="1"/>
          <p:nvPr/>
        </p:nvSpPr>
        <p:spPr>
          <a:xfrm>
            <a:off x="588723" y="5984889"/>
            <a:ext cx="617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Housing Corporation of Arlington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E465B-D4E7-CD76-CB1C-C70E90C53FFB}"/>
              </a:ext>
            </a:extLst>
          </p:cNvPr>
          <p:cNvSpPr txBox="1"/>
          <p:nvPr/>
        </p:nvSpPr>
        <p:spPr>
          <a:xfrm>
            <a:off x="9068845" y="5627142"/>
            <a:ext cx="2534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$500,000.</a:t>
            </a:r>
          </a:p>
        </p:txBody>
      </p:sp>
      <p:pic>
        <p:nvPicPr>
          <p:cNvPr id="2" name="Google Shape;642;p64">
            <a:extLst>
              <a:ext uri="{FF2B5EF4-FFF2-40B4-BE49-F238E27FC236}">
                <a16:creationId xmlns:a16="http://schemas.microsoft.com/office/drawing/2014/main" id="{AEBAA70C-18A1-21C5-0592-2473650B1D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357" b="1773"/>
          <a:stretch/>
        </p:blipFill>
        <p:spPr>
          <a:xfrm>
            <a:off x="202999" y="476875"/>
            <a:ext cx="11785800" cy="4833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Subtitle 10">
            <a:extLst>
              <a:ext uri="{FF2B5EF4-FFF2-40B4-BE49-F238E27FC236}">
                <a16:creationId xmlns:a16="http://schemas.microsoft.com/office/drawing/2014/main" id="{ACE8468D-5B54-82F8-8441-1A9C9763B51A}"/>
              </a:ext>
            </a:extLst>
          </p:cNvPr>
          <p:cNvSpPr txBox="1">
            <a:spLocks/>
          </p:cNvSpPr>
          <p:nvPr/>
        </p:nvSpPr>
        <p:spPr bwMode="auto">
          <a:xfrm>
            <a:off x="202999" y="5350434"/>
            <a:ext cx="781345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lvl="0" indent="-34290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spc="100" dirty="0">
                <a:solidFill>
                  <a:schemeClr val="accent2"/>
                </a:solidFill>
                <a:cs typeface="Aharoni" panose="02010803020104030203" pitchFamily="2" charset="-79"/>
              </a:rPr>
              <a:t>10 SUNNYSIDE AVENUE</a:t>
            </a:r>
          </a:p>
          <a:p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0401F-0E34-BDD2-0BE8-649E3AD7BD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EAA1E49-4D0B-3DF2-E5A8-A1D4CECFBBE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oogle Shape;642;p64">
            <a:extLst>
              <a:ext uri="{FF2B5EF4-FFF2-40B4-BE49-F238E27FC236}">
                <a16:creationId xmlns:a16="http://schemas.microsoft.com/office/drawing/2014/main" id="{E228145A-5FBE-BEE9-1BDE-4832BA0C8C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356" b="3057"/>
          <a:stretch/>
        </p:blipFill>
        <p:spPr>
          <a:xfrm>
            <a:off x="203100" y="965117"/>
            <a:ext cx="6442249" cy="3902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987CC0E0-F180-1A16-2A58-7E279E56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357" y="4817916"/>
            <a:ext cx="7332152" cy="2031325"/>
          </a:xfrm>
        </p:spPr>
        <p:txBody>
          <a:bodyPr/>
          <a:lstStyle/>
          <a:p>
            <a:r>
              <a:rPr lang="en-US" sz="4400" b="1" spc="100" dirty="0">
                <a:solidFill>
                  <a:schemeClr val="accent2"/>
                </a:solidFill>
                <a:cs typeface="Aharoni" panose="02010803020104030203" pitchFamily="2" charset="-79"/>
              </a:rPr>
              <a:t>	AFFORDABLE HOUSING TRUST FUND: 10 SUNNYSIDE AND SUPPORT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195DFC-9570-53A9-CEBD-1DF35BDB91FD}"/>
              </a:ext>
            </a:extLst>
          </p:cNvPr>
          <p:cNvSpPr txBox="1"/>
          <p:nvPr/>
        </p:nvSpPr>
        <p:spPr>
          <a:xfrm>
            <a:off x="7517509" y="6201786"/>
            <a:ext cx="5755710" cy="38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Arlington Affordable Housing Trust Fund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EF41B-BC8C-8922-974D-1DCE30ECFD91}"/>
              </a:ext>
            </a:extLst>
          </p:cNvPr>
          <p:cNvSpPr txBox="1"/>
          <p:nvPr/>
        </p:nvSpPr>
        <p:spPr>
          <a:xfrm>
            <a:off x="8480121" y="5604033"/>
            <a:ext cx="304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$370,000.</a:t>
            </a:r>
          </a:p>
          <a:p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2276C-03D4-D387-E17F-9DA76D9F0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428"/>
          <a:stretch/>
        </p:blipFill>
        <p:spPr>
          <a:xfrm>
            <a:off x="6001356" y="965116"/>
            <a:ext cx="6005187" cy="39022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692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7935" y="5303707"/>
            <a:ext cx="8782051" cy="1362075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  <a:t>LEASING DIFFERENTIAL</a:t>
            </a:r>
            <a:b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</a:br>
            <a: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  <a:t>PROGRAM</a:t>
            </a:r>
            <a:endParaRPr lang="en-US" sz="4400" spc="100" dirty="0">
              <a:solidFill>
                <a:schemeClr val="accent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20324" y="6101096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Somerville Homeless Coalition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224161" y="5685227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$30,634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F272A5-2C1B-384C-91E1-66A7E94E7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>
          <a:xfrm>
            <a:off x="1493910" y="304775"/>
            <a:ext cx="9204180" cy="4664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1881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7935" y="5327356"/>
            <a:ext cx="8782051" cy="1362075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  <a:t>Menotomy Manor windows, Phase 2</a:t>
            </a:r>
            <a:b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</a:br>
            <a:endParaRPr lang="en-US" sz="4400" spc="100" dirty="0">
              <a:solidFill>
                <a:schemeClr val="accent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20324" y="6101096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Arlington Housing Authority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9265613" y="5908511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$400,000.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E8410-5096-F8A9-BD7C-B166C03078B1}"/>
              </a:ext>
            </a:extLst>
          </p:cNvPr>
          <p:cNvSpPr txBox="1"/>
          <p:nvPr/>
        </p:nvSpPr>
        <p:spPr>
          <a:xfrm>
            <a:off x="1411135" y="465302"/>
            <a:ext cx="4396636" cy="4534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5692945A-CD00-81C3-8E0A-8A36B52992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301" y="368347"/>
            <a:ext cx="4011470" cy="4882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444EC-1127-54EB-53BF-57E03C7D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81" y="291454"/>
            <a:ext cx="3718586" cy="48821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7095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3015ED-34A0-4441-930B-E1E85C3A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06" y="514363"/>
            <a:ext cx="6429375" cy="4286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2491" y="5327356"/>
            <a:ext cx="8782051" cy="1362075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  <a:t>Hauser Roof replacement</a:t>
            </a:r>
            <a:br>
              <a:rPr lang="en-US" sz="4400" spc="100" dirty="0">
                <a:solidFill>
                  <a:schemeClr val="accent2"/>
                </a:solidFill>
                <a:cs typeface="Aharoni" panose="02010803020104030203" pitchFamily="2" charset="-79"/>
              </a:rPr>
            </a:br>
            <a:endParaRPr lang="en-US" sz="4400" spc="100" dirty="0">
              <a:solidFill>
                <a:schemeClr val="accent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20324" y="6101096"/>
            <a:ext cx="5850327" cy="588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Arlington Housing Authority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FE6EF-C787-C448-9386-1136C156714A}"/>
              </a:ext>
            </a:extLst>
          </p:cNvPr>
          <p:cNvSpPr txBox="1"/>
          <p:nvPr/>
        </p:nvSpPr>
        <p:spPr>
          <a:xfrm>
            <a:off x="7261739" y="5777930"/>
            <a:ext cx="280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$120,000.</a:t>
            </a:r>
          </a:p>
          <a:p>
            <a:endParaRPr lang="en-US" sz="3600" b="1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B49EF7-AF53-465B-005B-A148C5A5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15" y="1269086"/>
            <a:ext cx="4971279" cy="39182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073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425</Words>
  <Application>Microsoft Office PowerPoint</Application>
  <PresentationFormat>Widescreen</PresentationFormat>
  <Paragraphs>112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LEASING DIFFERENTIAL PROGRAM</vt:lpstr>
      <vt:lpstr>Menotomy Manor windows, Phase 2 </vt:lpstr>
      <vt:lpstr>Hauser Roof replacement </vt:lpstr>
      <vt:lpstr>Hill’s Hill</vt:lpstr>
      <vt:lpstr>Invasive vegetation  removal  </vt:lpstr>
      <vt:lpstr>Mill brook preservation </vt:lpstr>
      <vt:lpstr>21 Pond Lane Feasibility </vt:lpstr>
      <vt:lpstr>No name brook preservation </vt:lpstr>
      <vt:lpstr>Orchard signage</vt:lpstr>
      <vt:lpstr>ARLINGTON FRIENDS OF THE DRAMA</vt:lpstr>
      <vt:lpstr>Document digitization </vt:lpstr>
      <vt:lpstr>Foot of the Rocks battlefield memorial </vt:lpstr>
      <vt:lpstr>Jason Russell House, preservation continued </vt:lpstr>
      <vt:lpstr>Town Hall preservation, phase  1, Clock Tower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Clarissa Rowe</dc:creator>
  <cp:lastModifiedBy>Juli Brazile</cp:lastModifiedBy>
  <cp:revision>6</cp:revision>
  <dcterms:created xsi:type="dcterms:W3CDTF">2023-04-16T19:11:02Z</dcterms:created>
  <dcterms:modified xsi:type="dcterms:W3CDTF">2023-05-09T19:10:44Z</dcterms:modified>
</cp:coreProperties>
</file>