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255B-DADC-4856-2113-686431992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2732D-FEB2-7C64-BB47-98BB4EC8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53A2-1665-C747-B3C8-070D150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D29E-722C-B0F7-03DF-FE6ECF4C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02AB-00B6-B21C-24BB-28CE5E05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7BEC-13A8-2589-2439-A7BE76B3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B0FD-1296-0FC7-C781-A3AE3FECF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DA26-2AB4-D567-AE46-BF33CE34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5078D-743E-6A4C-13AA-4A44F29D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08AB4-7414-3A65-BC67-E0EA9D63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40ADC-F211-2B8E-4BDF-6AECAF2B2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5D7F7-79D4-4CD0-F30C-8D2140D5D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C9435-6424-E4C0-F083-57C4917A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B9BD-5E00-AC34-254A-22A03C7E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A3A2-FA3B-1526-114A-5A8DC5CD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994F-9AA4-E6EB-82B5-3F0A7598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F29B-74BA-8340-6B31-C545C66D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4DDE-F9E2-75CA-31E3-8EE22452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7E2B-5EF0-88F3-2995-BF4A74D1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44B5-F271-AE2B-79D0-F4DFB078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1946-530E-50B6-EBB2-664705E4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CF80C-7878-449F-192B-E1B08A6AD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2A7E5-DDDE-85B5-3381-9095BF26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2BB74-5250-35D4-1E72-98668DC1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FDF10-A34A-0517-DB28-A7E26F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ED3-B362-A4CA-3757-97F9E792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9F61-A47B-3951-5748-AD22BEFD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74309-0D36-399D-1F7F-C6997A042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E5AD3-1E52-2892-1C72-6880BC3D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835B6-277B-BBFD-B725-FB1DAF5F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05D43-E209-E307-311F-32B66DDA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5292-2905-FFF6-2E04-7C76F065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7005C-B6A3-4456-33C7-782858DC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12FDF-8A7C-1A54-93A9-047E1D946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2C06F-3525-AFF2-195C-961854FC5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EB05A-B288-70CD-0BB4-09E28FCE3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37F95-0F51-50C8-1A8B-2790CAF7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B5857-92DD-244F-3238-FB3054CD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B99EF-BC7E-11B9-4736-33B02B17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3D0E-BD7A-9150-9E40-45C738E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95239-92DB-1DB4-914D-1D90541B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4CD78-2013-46A9-EBF7-536A6A44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1E1AD-FE68-BAF5-10C2-310131CC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4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1F02A-ED10-8EA1-9229-D5D61B40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BB83C-58CF-4D34-D871-6DCBA35E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2FE67-749A-6B2C-FE3B-576FFB7D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0C17-52AF-F8F8-4888-690515F8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6259-9EF6-02BB-AFDC-AC5B0531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05EE4-7725-EFC6-6CDA-41FE642B9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B731C-2C73-171B-0606-DBD8E92E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4C4CB-B908-28D3-BB4F-2AB088CF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4186-1F40-2062-7CDD-BE26933E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ADF-D402-8CCC-45CE-72E3177A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15FE5-6B62-E480-2049-1F9282E67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932FB-BDEF-847E-264D-AC12D7A82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DCCEF-FE64-CA20-6EEB-902D92D7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681B1-70D6-FF15-563B-A9CC428B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1A40F-2247-CA1D-B847-48321D90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75B05-CC6E-A124-0AF1-72E1B3B6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08B3F-FD8C-6E3C-57C5-C991B478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C20F-C331-6C56-C0F2-BA148774F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A068-C228-4DAB-BFF5-5C8E40291CD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89903-E999-6B1B-E2DC-55835949E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EF3D-6E5F-24F0-DCD4-B961E17FC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A79F-22BB-4BC0-BA9E-F7776179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DF94EE3-9D16-4E7F-8446-EA083F86D46A}"/>
              </a:ext>
            </a:extLst>
          </p:cNvPr>
          <p:cNvSpPr>
            <a:spLocks noGrp="1"/>
          </p:cNvSpPr>
          <p:nvPr/>
        </p:nvSpPr>
        <p:spPr>
          <a:xfrm>
            <a:off x="2701239" y="1986362"/>
            <a:ext cx="7924774" cy="1961197"/>
          </a:xfrm>
          <a:prstGeom prst="rect">
            <a:avLst/>
          </a:prstGeom>
          <a:effectLst/>
        </p:spPr>
        <p:txBody>
          <a:bodyPr vert="horz" lIns="0" tIns="232235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54" dirty="0"/>
              <a:t>ARTICLE 8</a:t>
            </a:r>
          </a:p>
          <a:p>
            <a:r>
              <a:rPr lang="en-US" sz="4354" dirty="0"/>
              <a:t>HEIGHT AND STORY MINIMUMS IN BUSINESS DISTRICTS</a:t>
            </a:r>
          </a:p>
          <a:p>
            <a:endParaRPr lang="en-US" sz="4354" dirty="0"/>
          </a:p>
          <a:p>
            <a:r>
              <a:rPr lang="en-US" sz="2177" spc="0" dirty="0">
                <a:latin typeface="+mn-lt"/>
              </a:rPr>
              <a:t>Special Town Meeting</a:t>
            </a:r>
            <a:r>
              <a:rPr lang="en-US" sz="2177" b="1" spc="0" dirty="0">
                <a:latin typeface="+mn-lt"/>
              </a:rPr>
              <a:t> </a:t>
            </a:r>
            <a:r>
              <a:rPr lang="en-US" sz="2177" b="1" spc="-605" dirty="0">
                <a:solidFill>
                  <a:schemeClr val="accent5"/>
                </a:solidFill>
                <a:latin typeface="+mn-lt"/>
              </a:rPr>
              <a:t>|</a:t>
            </a:r>
            <a:r>
              <a:rPr lang="en-US" sz="2177" b="1" spc="-1209" dirty="0">
                <a:solidFill>
                  <a:schemeClr val="accent5"/>
                </a:solidFill>
                <a:latin typeface="+mn-lt"/>
              </a:rPr>
              <a:t>|</a:t>
            </a:r>
            <a:r>
              <a:rPr lang="en-US" sz="2177" b="1" spc="0" dirty="0">
                <a:latin typeface="+mn-lt"/>
              </a:rPr>
              <a:t> </a:t>
            </a:r>
            <a:r>
              <a:rPr lang="en-US" sz="2177" spc="0" dirty="0">
                <a:latin typeface="+mn-lt"/>
              </a:rPr>
              <a:t>  October 2023</a:t>
            </a:r>
          </a:p>
          <a:p>
            <a:r>
              <a:rPr lang="en-US" sz="2177" spc="0">
                <a:latin typeface="+mn-lt"/>
              </a:rPr>
              <a:t>Steve Revilak, ARB</a:t>
            </a:r>
            <a:endParaRPr lang="en-US" sz="4354" spc="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3DA1FE-EC20-708A-3F7C-1A301779C34F}"/>
              </a:ext>
            </a:extLst>
          </p:cNvPr>
          <p:cNvCxnSpPr/>
          <p:nvPr/>
        </p:nvCxnSpPr>
        <p:spPr>
          <a:xfrm>
            <a:off x="1554399" y="6509263"/>
            <a:ext cx="70960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6CE46-18FE-E4E5-0325-DA1392021DC1}"/>
              </a:ext>
            </a:extLst>
          </p:cNvPr>
          <p:cNvCxnSpPr>
            <a:cxnSpLocks/>
          </p:cNvCxnSpPr>
          <p:nvPr/>
        </p:nvCxnSpPr>
        <p:spPr>
          <a:xfrm>
            <a:off x="1554400" y="6509263"/>
            <a:ext cx="99346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ound emblem with a blue and green shield and trees&#10;&#10;Description automatically generated">
            <a:extLst>
              <a:ext uri="{FF2B5EF4-FFF2-40B4-BE49-F238E27FC236}">
                <a16:creationId xmlns:a16="http://schemas.microsoft.com/office/drawing/2014/main" id="{53E56FC3-CFE7-8123-2102-1E44FAE7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" y="5588149"/>
            <a:ext cx="914400" cy="92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3FC64-BAB6-DBF9-C63D-89F8BC089F30}"/>
              </a:ext>
            </a:extLst>
          </p:cNvPr>
          <p:cNvSpPr txBox="1"/>
          <p:nvPr/>
        </p:nvSpPr>
        <p:spPr>
          <a:xfrm>
            <a:off x="1554398" y="6048706"/>
            <a:ext cx="897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Planning and Community Development/Arlington Redevelopment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258281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54398" y="679450"/>
            <a:ext cx="9696450" cy="1325563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l"/>
            <a:r>
              <a:rPr lang="en-US" sz="2540" b="1" spc="-1" dirty="0">
                <a:solidFill>
                  <a:srgbClr val="000000"/>
                </a:solidFill>
                <a:latin typeface="Arial"/>
              </a:rPr>
              <a:t>Article 8 - Height and Story Minimums in Business Districts</a:t>
            </a:r>
          </a:p>
        </p:txBody>
      </p:sp>
      <p:sp>
        <p:nvSpPr>
          <p:cNvPr id="62" name="PlaceHolder 2"/>
          <p:cNvSpPr>
            <a:spLocks noGrp="1"/>
          </p:cNvSpPr>
          <p:nvPr>
            <p:ph idx="1"/>
          </p:nvPr>
        </p:nvSpPr>
        <p:spPr>
          <a:xfrm>
            <a:off x="1980916" y="2224824"/>
            <a:ext cx="8230177" cy="2987154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rmAutofit/>
          </a:bodyPr>
          <a:lstStyle/>
          <a:p>
            <a:pPr marL="391924" indent="-2939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Requires buildings to be at least two stories and 26’ tall with a usable second story</a:t>
            </a:r>
          </a:p>
          <a:p>
            <a:pPr marL="391924" indent="-2939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Proposed to encourage higher value redevelopments that make better use of the small amount of land in the B districts.</a:t>
            </a:r>
          </a:p>
          <a:p>
            <a:pPr marL="391924" indent="-2939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Single-family dwellings in B districts are exempt from this requirement.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E1E0D0-10E3-F33E-508E-873A2B499D8C}"/>
              </a:ext>
            </a:extLst>
          </p:cNvPr>
          <p:cNvCxnSpPr/>
          <p:nvPr/>
        </p:nvCxnSpPr>
        <p:spPr>
          <a:xfrm>
            <a:off x="1554399" y="6509263"/>
            <a:ext cx="70960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B5AEC-A1DB-5868-488C-07DB29447289}"/>
              </a:ext>
            </a:extLst>
          </p:cNvPr>
          <p:cNvCxnSpPr>
            <a:cxnSpLocks/>
          </p:cNvCxnSpPr>
          <p:nvPr/>
        </p:nvCxnSpPr>
        <p:spPr>
          <a:xfrm>
            <a:off x="1554400" y="6509263"/>
            <a:ext cx="99346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round emblem with a blue and green shield and trees&#10;&#10;Description automatically generated">
            <a:extLst>
              <a:ext uri="{FF2B5EF4-FFF2-40B4-BE49-F238E27FC236}">
                <a16:creationId xmlns:a16="http://schemas.microsoft.com/office/drawing/2014/main" id="{B681C228-58AF-EE26-FB4D-394C7059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" y="5588149"/>
            <a:ext cx="914400" cy="9211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Article 8 - Height and Story Minimums in Business Districts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V. Ricker</dc:creator>
  <cp:lastModifiedBy>Claire V. Ricker</cp:lastModifiedBy>
  <cp:revision>3</cp:revision>
  <dcterms:created xsi:type="dcterms:W3CDTF">2023-10-16T16:08:30Z</dcterms:created>
  <dcterms:modified xsi:type="dcterms:W3CDTF">2023-10-17T16:32:48Z</dcterms:modified>
</cp:coreProperties>
</file>