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7" r:id="rId3"/>
    <p:sldId id="27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2FDE0-66E8-D6F2-3D9C-1D9DA7733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BD7B7-A425-122E-C2A7-7DFBA548D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C1CA6-6BDA-E349-CD0E-CD78DD22C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1296-FC09-45FF-913A-A413A91519E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48919-51E1-2C17-2D93-EE10F1488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56FA2-21E3-A2DA-409B-1C173098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F4C0-8372-46E3-AF94-16DDFD2A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6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5E7AD-101A-07F5-3DD1-B4E24F69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4D56D4-BF28-B6CD-9B44-6082F08C7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BDDBC-FDEB-6BB1-B382-A2D31522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1296-FC09-45FF-913A-A413A91519E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EB0F5-DB8B-BC7D-43F3-AF5FEC8C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5E57A-9A44-B209-1401-C4A21D94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F4C0-8372-46E3-AF94-16DDFD2A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2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8A7288-35A6-FEB5-D0A0-748BB459A4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AD3A4E-A434-A091-CC3C-1B86A01DF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7613C-831E-B910-F1EA-FC2230DA1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1296-FC09-45FF-913A-A413A91519E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7F61E-A120-CD43-E6FC-7AA4F1BF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5E002-A096-21E0-A02D-F3062A548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F4C0-8372-46E3-AF94-16DDFD2A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7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CAD2E-655C-A8AF-B991-33DE4B727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85694-5CC2-9FF0-F41D-2F1FBC435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71556-6C93-3DCD-2E25-2764F1FC8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1296-FC09-45FF-913A-A413A91519E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A04BC-1B65-47D1-8B00-E8999EE5A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99117-CA29-D32F-C6A9-90BB8B74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F4C0-8372-46E3-AF94-16DDFD2A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7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22A00-EB64-CB80-5953-195543F94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8A52F-C65C-B041-D643-5BD8F711D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D0C7E-C865-A857-09A9-4FC2F75FF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1296-FC09-45FF-913A-A413A91519E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56078-08E5-A1AE-731D-23718BC08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D8659-BA54-7A17-3B33-803F89184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F4C0-8372-46E3-AF94-16DDFD2A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3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17EAA-B3D8-6BE3-0B7E-946D56856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3A4AE-34A6-387C-9223-EE86A85FA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2BE4E-A783-BB59-AAD6-483290DDB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7E670-BA04-2492-D318-41F5F7AAE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1296-FC09-45FF-913A-A413A91519E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25DA5-B8C4-0709-C3CF-66541FC4D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2BB05-87F2-22FA-1F6D-E661CD99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F4C0-8372-46E3-AF94-16DDFD2A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4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C956-8AEC-535D-34B1-C17E126C5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90B94-5465-F09C-F6F3-A76350BA6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2E685-3A3B-AEC6-A895-B1B45A122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F96376-84E7-3409-9CAE-BF0FCC19D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68C15B-079D-9151-9428-1B2B897C6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268A0F-C9A6-74D8-BFC3-DA1CBC0E5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1296-FC09-45FF-913A-A413A91519E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DDBD28-804A-FE98-69F6-52E1FE906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913BD6-543D-A5F7-07FD-8A22D75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F4C0-8372-46E3-AF94-16DDFD2A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4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DC6FD-6319-D47F-6E33-2C9FE8F20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EB9D4F-6E3D-029D-9D11-227D714DD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1296-FC09-45FF-913A-A413A91519E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C7242-7179-3AB9-764B-CB435E0E0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093E94-23D2-8E1D-72FC-FA42523D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F4C0-8372-46E3-AF94-16DDFD2A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6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B0430D-D527-91BC-CACD-BD693E409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1296-FC09-45FF-913A-A413A91519E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6D1A7-D368-251C-A2FE-3BE4114A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9C98A-53FA-3B46-24EA-4FA09881E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F4C0-8372-46E3-AF94-16DDFD2A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6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0191A-35DF-6A57-C2C0-D67C2025B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73B42-6915-05A8-BD20-FBFD42D6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D8D1A-BEFC-2F0E-D7C5-C75816BA6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B1D67-18B4-CBC0-C697-755FC205C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1296-FC09-45FF-913A-A413A91519E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502C2-4112-9515-859A-ADF340AC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8CB46-600A-F24C-DFB3-09AFF610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F4C0-8372-46E3-AF94-16DDFD2A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5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74AD-15F1-AF9C-A798-1779B2B1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16E260-709B-95D7-5A0C-FFFD43DC4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12246-6F63-03BE-651C-17D887924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4E4AF-380E-69BA-4D50-BBE0BEFDE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1296-FC09-45FF-913A-A413A91519E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CA464-503A-F1F9-13A1-3F4666E69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A8AB3-AFA8-BA26-8F8C-0F0149A37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F4C0-8372-46E3-AF94-16DDFD2A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3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8241BB-4BE1-440C-9710-3A47CC6B9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C0EB0-5B84-567E-FBD9-F39A878A4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4D491-AF56-22B3-0F6B-FB10B7BF8C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1296-FC09-45FF-913A-A413A91519E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A9EC1-F517-952A-36E2-91733DC41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ADF00-19B7-AF08-CE24-F93869F13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EF4C0-8372-46E3-AF94-16DDFD2A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2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4DF94EE3-9D16-4E7F-8446-EA083F86D46A}"/>
              </a:ext>
            </a:extLst>
          </p:cNvPr>
          <p:cNvSpPr>
            <a:spLocks noGrp="1"/>
          </p:cNvSpPr>
          <p:nvPr/>
        </p:nvSpPr>
        <p:spPr>
          <a:xfrm>
            <a:off x="2701239" y="1986362"/>
            <a:ext cx="7924774" cy="1961197"/>
          </a:xfrm>
          <a:prstGeom prst="rect">
            <a:avLst/>
          </a:prstGeom>
          <a:effectLst/>
        </p:spPr>
        <p:txBody>
          <a:bodyPr vert="horz" lIns="0" tIns="232235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54" dirty="0"/>
              <a:t>ARTICLE 9</a:t>
            </a:r>
          </a:p>
          <a:p>
            <a:r>
              <a:rPr lang="en-US" sz="4354" dirty="0"/>
              <a:t>CORNER LOT REQUIREMENTS</a:t>
            </a:r>
          </a:p>
          <a:p>
            <a:endParaRPr lang="en-US" sz="4354" dirty="0"/>
          </a:p>
          <a:p>
            <a:r>
              <a:rPr lang="en-US" sz="2177" spc="0" dirty="0">
                <a:latin typeface="+mn-lt"/>
              </a:rPr>
              <a:t>Special Town Meeting</a:t>
            </a:r>
            <a:r>
              <a:rPr lang="en-US" sz="2177" b="1" spc="0" dirty="0">
                <a:latin typeface="+mn-lt"/>
              </a:rPr>
              <a:t> </a:t>
            </a:r>
            <a:r>
              <a:rPr lang="en-US" sz="2177" b="1" spc="-605" dirty="0">
                <a:solidFill>
                  <a:schemeClr val="accent5"/>
                </a:solidFill>
                <a:latin typeface="+mn-lt"/>
              </a:rPr>
              <a:t>|</a:t>
            </a:r>
            <a:r>
              <a:rPr lang="en-US" sz="2177" b="1" spc="-1209" dirty="0">
                <a:solidFill>
                  <a:schemeClr val="accent5"/>
                </a:solidFill>
                <a:latin typeface="+mn-lt"/>
              </a:rPr>
              <a:t>|</a:t>
            </a:r>
            <a:r>
              <a:rPr lang="en-US" sz="2177" b="1" spc="0" dirty="0">
                <a:latin typeface="+mn-lt"/>
              </a:rPr>
              <a:t> </a:t>
            </a:r>
            <a:r>
              <a:rPr lang="en-US" sz="2177" spc="0" dirty="0">
                <a:latin typeface="+mn-lt"/>
              </a:rPr>
              <a:t>  October 2023</a:t>
            </a:r>
          </a:p>
          <a:p>
            <a:r>
              <a:rPr lang="en-US" sz="2177" spc="0" dirty="0">
                <a:latin typeface="+mn-lt"/>
              </a:rPr>
              <a:t>Steve Revilak, ARB</a:t>
            </a:r>
            <a:endParaRPr lang="en-US" sz="4354" spc="0" dirty="0">
              <a:latin typeface="+mn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47423AD-2DC0-3592-0250-C0C9C2CC2930}"/>
              </a:ext>
            </a:extLst>
          </p:cNvPr>
          <p:cNvCxnSpPr/>
          <p:nvPr/>
        </p:nvCxnSpPr>
        <p:spPr>
          <a:xfrm>
            <a:off x="1554399" y="6509263"/>
            <a:ext cx="709607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81471B-7882-D7EF-F3B9-D0343929AD05}"/>
              </a:ext>
            </a:extLst>
          </p:cNvPr>
          <p:cNvCxnSpPr>
            <a:cxnSpLocks/>
          </p:cNvCxnSpPr>
          <p:nvPr/>
        </p:nvCxnSpPr>
        <p:spPr>
          <a:xfrm>
            <a:off x="1554400" y="6509263"/>
            <a:ext cx="993469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round emblem with a blue and green shield and trees&#10;&#10;Description automatically generated">
            <a:extLst>
              <a:ext uri="{FF2B5EF4-FFF2-40B4-BE49-F238E27FC236}">
                <a16:creationId xmlns:a16="http://schemas.microsoft.com/office/drawing/2014/main" id="{BD029118-3B75-8BB4-C1C3-C8EC68F8E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8" y="5588149"/>
            <a:ext cx="914400" cy="921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E3FC64-BAB6-DBF9-C63D-89F8BC089F30}"/>
              </a:ext>
            </a:extLst>
          </p:cNvPr>
          <p:cNvSpPr txBox="1"/>
          <p:nvPr/>
        </p:nvSpPr>
        <p:spPr>
          <a:xfrm>
            <a:off x="1554398" y="6001433"/>
            <a:ext cx="8970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Department of Planning and Community Development/Arlington Redevelopment Board</a:t>
            </a:r>
          </a:p>
        </p:txBody>
      </p:sp>
    </p:spTree>
    <p:extLst>
      <p:ext uri="{BB962C8B-B14F-4D97-AF65-F5344CB8AC3E}">
        <p14:creationId xmlns:p14="http://schemas.microsoft.com/office/powerpoint/2010/main" val="227622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algn="l"/>
            <a:r>
              <a:rPr lang="en-US" sz="2903" b="1" spc="-1" dirty="0">
                <a:solidFill>
                  <a:srgbClr val="000000"/>
                </a:solidFill>
                <a:latin typeface="Arial"/>
              </a:rPr>
              <a:t>Article 9 - Corner Lot Requirements</a:t>
            </a:r>
          </a:p>
        </p:txBody>
      </p:sp>
      <p:sp>
        <p:nvSpPr>
          <p:cNvPr id="64" name="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vert="horz" lIns="0" tIns="0" rIns="0" bIns="0" rtlCol="0" anchor="t">
            <a:normAutofit fontScale="99000"/>
          </a:bodyPr>
          <a:lstStyle/>
          <a:p>
            <a:pPr marL="329216" indent="-246912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3" spc="-1" dirty="0">
                <a:solidFill>
                  <a:srgbClr val="000000"/>
                </a:solidFill>
                <a:latin typeface="Arial"/>
              </a:rPr>
              <a:t>Current Section 5.3.8: Requires corner lots to have setbacks that are the same as adjoining lots, even if the adjoining lots are in different districts.</a:t>
            </a:r>
          </a:p>
          <a:p>
            <a:pPr marL="329216" indent="-246912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3" spc="-1" dirty="0">
                <a:solidFill>
                  <a:srgbClr val="000000"/>
                </a:solidFill>
                <a:latin typeface="Arial"/>
              </a:rPr>
              <a:t>Article 9: would apply B district setbacks to corner lots in B districts.</a:t>
            </a:r>
          </a:p>
          <a:p>
            <a:pPr marL="329216" indent="-246912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3" spc="-1" dirty="0">
                <a:solidFill>
                  <a:srgbClr val="000000"/>
                </a:solidFill>
                <a:latin typeface="Arial"/>
              </a:rPr>
              <a:t>Section 5.3.16 already allows the ARB to do this.  Article 9 is intended to provide clarity and predictability in the permitting process.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C59E17-F5A5-E1EF-F7CD-A8537AC7852B}"/>
              </a:ext>
            </a:extLst>
          </p:cNvPr>
          <p:cNvCxnSpPr/>
          <p:nvPr/>
        </p:nvCxnSpPr>
        <p:spPr>
          <a:xfrm>
            <a:off x="1554399" y="6509263"/>
            <a:ext cx="709607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8DB7D3-F660-AB36-2E7C-D71CF9154F14}"/>
              </a:ext>
            </a:extLst>
          </p:cNvPr>
          <p:cNvCxnSpPr>
            <a:cxnSpLocks/>
          </p:cNvCxnSpPr>
          <p:nvPr/>
        </p:nvCxnSpPr>
        <p:spPr>
          <a:xfrm>
            <a:off x="1554400" y="6509263"/>
            <a:ext cx="993469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round emblem with a blue and green shield and trees&#10;&#10;Description automatically generated">
            <a:extLst>
              <a:ext uri="{FF2B5EF4-FFF2-40B4-BE49-F238E27FC236}">
                <a16:creationId xmlns:a16="http://schemas.microsoft.com/office/drawing/2014/main" id="{30A850E8-A84F-EBE4-23EA-E1A587485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8" y="5588149"/>
            <a:ext cx="914400" cy="92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375E06-5075-A737-9632-32FF0151E6A5}"/>
              </a:ext>
            </a:extLst>
          </p:cNvPr>
          <p:cNvCxnSpPr/>
          <p:nvPr/>
        </p:nvCxnSpPr>
        <p:spPr>
          <a:xfrm>
            <a:off x="5076837" y="2938778"/>
            <a:ext cx="0" cy="285686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040BA6-DD97-B8D1-F80F-4E666B2A6303}"/>
              </a:ext>
            </a:extLst>
          </p:cNvPr>
          <p:cNvCxnSpPr/>
          <p:nvPr/>
        </p:nvCxnSpPr>
        <p:spPr>
          <a:xfrm>
            <a:off x="1554399" y="6509263"/>
            <a:ext cx="709607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721849-F012-AF2B-269D-53E4A1A67108}"/>
              </a:ext>
            </a:extLst>
          </p:cNvPr>
          <p:cNvCxnSpPr>
            <a:cxnSpLocks/>
          </p:cNvCxnSpPr>
          <p:nvPr/>
        </p:nvCxnSpPr>
        <p:spPr>
          <a:xfrm>
            <a:off x="1554400" y="6509263"/>
            <a:ext cx="993469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round emblem with a blue and green shield and trees&#10;&#10;Description automatically generated">
            <a:extLst>
              <a:ext uri="{FF2B5EF4-FFF2-40B4-BE49-F238E27FC236}">
                <a16:creationId xmlns:a16="http://schemas.microsoft.com/office/drawing/2014/main" id="{E8BB687E-4FAA-8B94-7372-227A63E84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8" y="5588149"/>
            <a:ext cx="914400" cy="921114"/>
          </a:xfrm>
          <a:prstGeom prst="rect">
            <a:avLst/>
          </a:prstGeom>
        </p:spPr>
      </p:pic>
      <p:pic>
        <p:nvPicPr>
          <p:cNvPr id="7" name="Picture 6" descr="A diagram of a parcel&#10;&#10;Description automatically generated">
            <a:extLst>
              <a:ext uri="{FF2B5EF4-FFF2-40B4-BE49-F238E27FC236}">
                <a16:creationId xmlns:a16="http://schemas.microsoft.com/office/drawing/2014/main" id="{62370673-FD5F-9105-DFFB-146726F9B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85" y="552291"/>
            <a:ext cx="9456008" cy="5600160"/>
          </a:xfrm>
          <a:prstGeom prst="rect">
            <a:avLst/>
          </a:prstGeom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0FCA7EEC-299D-0329-F05D-32CBF773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29125" cy="1325563"/>
          </a:xfrm>
          <a:prstGeom prst="rect">
            <a:avLst/>
          </a:prstGeom>
          <a:noFill/>
          <a:ln w="0"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 algn="l"/>
            <a:r>
              <a:rPr lang="en-US" sz="2903" b="1" spc="-1" dirty="0">
                <a:solidFill>
                  <a:srgbClr val="000000"/>
                </a:solidFill>
                <a:latin typeface="Arial"/>
              </a:rPr>
              <a:t>For B district parcels:</a:t>
            </a:r>
          </a:p>
        </p:txBody>
      </p:sp>
    </p:spTree>
    <p:extLst>
      <p:ext uri="{BB962C8B-B14F-4D97-AF65-F5344CB8AC3E}">
        <p14:creationId xmlns:p14="http://schemas.microsoft.com/office/powerpoint/2010/main" val="4049349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103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 Theme</vt:lpstr>
      <vt:lpstr>PowerPoint Presentation</vt:lpstr>
      <vt:lpstr>Article 9 - Corner Lot Requirements</vt:lpstr>
      <vt:lpstr>For B district parcels: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V. Ricker</dc:creator>
  <cp:lastModifiedBy>Claire V. Ricker</cp:lastModifiedBy>
  <cp:revision>6</cp:revision>
  <dcterms:created xsi:type="dcterms:W3CDTF">2023-10-16T16:12:22Z</dcterms:created>
  <dcterms:modified xsi:type="dcterms:W3CDTF">2023-10-17T16:34:40Z</dcterms:modified>
</cp:coreProperties>
</file>